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0" r:id="rId4"/>
    <p:sldId id="262" r:id="rId5"/>
    <p:sldId id="269" r:id="rId6"/>
    <p:sldId id="263" r:id="rId7"/>
    <p:sldId id="266" r:id="rId8"/>
    <p:sldId id="264" r:id="rId9"/>
    <p:sldId id="268"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9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5890" autoAdjust="0"/>
  </p:normalViewPr>
  <p:slideViewPr>
    <p:cSldViewPr snapToGrid="0">
      <p:cViewPr varScale="1">
        <p:scale>
          <a:sx n="108" d="100"/>
          <a:sy n="108" d="100"/>
        </p:scale>
        <p:origin x="13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79DFA-575D-4C33-BF80-9BEC73721E7A}" type="datetimeFigureOut">
              <a:rPr lang="en-AU" smtClean="0"/>
              <a:t>3/4/2025</a:t>
            </a:fld>
            <a:endParaRPr lang="en-AU"/>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U"/>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D79A1-C7B6-45CA-81D3-9FF25E46D95A}" type="slidenum">
              <a:rPr lang="en-AU" smtClean="0"/>
              <a:t>‹#›</a:t>
            </a:fld>
            <a:endParaRPr lang="en-AU"/>
          </a:p>
        </p:txBody>
      </p:sp>
    </p:spTree>
    <p:extLst>
      <p:ext uri="{BB962C8B-B14F-4D97-AF65-F5344CB8AC3E}">
        <p14:creationId xmlns:p14="http://schemas.microsoft.com/office/powerpoint/2010/main" val="232914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FF0000"/>
                </a:solidFill>
                <a:effectLst/>
                <a:latin typeface="Arial" panose="020B0604020202020204" pitchFamily="34" charset="0"/>
              </a:rPr>
              <a:t>Narrator(Toby): Welcome, everyone. We as team </a:t>
            </a:r>
            <a:r>
              <a:rPr lang="en-US" sz="1800" b="0" i="0" u="none" strike="noStrike" dirty="0" err="1">
                <a:solidFill>
                  <a:srgbClr val="FF0000"/>
                </a:solidFill>
                <a:effectLst/>
                <a:latin typeface="Arial" panose="020B0604020202020204" pitchFamily="34" charset="0"/>
              </a:rPr>
              <a:t>HCIsland</a:t>
            </a:r>
            <a:r>
              <a:rPr lang="en-US" sz="1800" b="0" i="0" u="none" strike="noStrike" dirty="0">
                <a:solidFill>
                  <a:srgbClr val="FF0000"/>
                </a:solidFill>
                <a:effectLst/>
                <a:latin typeface="Arial" panose="020B0604020202020204" pitchFamily="34" charset="0"/>
              </a:rPr>
              <a:t> are students of FH Salzburg, and during the hackathon we were tackling the challenge of promoting cashless payment and local sustainable tourism. So we created the App </a:t>
            </a:r>
            <a:r>
              <a:rPr lang="en-US" sz="1800" b="0" i="0" u="none" strike="noStrike" dirty="0" err="1">
                <a:solidFill>
                  <a:srgbClr val="FF0000"/>
                </a:solidFill>
                <a:effectLst/>
                <a:latin typeface="Arial" panose="020B0604020202020204" pitchFamily="34" charset="0"/>
              </a:rPr>
              <a:t>GreenWallet</a:t>
            </a:r>
            <a:r>
              <a:rPr lang="en-US" sz="1800" b="0" i="0" u="none" strike="noStrike" dirty="0">
                <a:solidFill>
                  <a:srgbClr val="FF0000"/>
                </a:solidFill>
                <a:effectLst/>
                <a:latin typeface="Arial" panose="020B0604020202020204" pitchFamily="34" charset="0"/>
              </a:rPr>
              <a:t> which we branded as an innovation by Mastercard. So lets directly start with a User Journey together with our user Nina,</a:t>
            </a:r>
            <a:endParaRPr lang="en-AU" dirty="0"/>
          </a:p>
        </p:txBody>
      </p:sp>
      <p:sp>
        <p:nvSpPr>
          <p:cNvPr id="4" name="Foliennummernplatzhalter 3"/>
          <p:cNvSpPr>
            <a:spLocks noGrp="1"/>
          </p:cNvSpPr>
          <p:nvPr>
            <p:ph type="sldNum" sz="quarter" idx="5"/>
          </p:nvPr>
        </p:nvSpPr>
        <p:spPr/>
        <p:txBody>
          <a:bodyPr/>
          <a:lstStyle/>
          <a:p>
            <a:fld id="{553D79A1-C7B6-45CA-81D3-9FF25E46D95A}" type="slidenum">
              <a:rPr lang="en-AU" smtClean="0"/>
              <a:t>1</a:t>
            </a:fld>
            <a:endParaRPr lang="en-AU"/>
          </a:p>
        </p:txBody>
      </p:sp>
    </p:spTree>
    <p:extLst>
      <p:ext uri="{BB962C8B-B14F-4D97-AF65-F5344CB8AC3E}">
        <p14:creationId xmlns:p14="http://schemas.microsoft.com/office/powerpoint/2010/main" val="38161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Nina </a:t>
            </a:r>
            <a:r>
              <a:rPr lang="en-AU" dirty="0" err="1"/>
              <a:t>travelles</a:t>
            </a:r>
            <a:r>
              <a:rPr lang="en-AU" dirty="0"/>
              <a:t> around </a:t>
            </a:r>
            <a:r>
              <a:rPr lang="en-AU" dirty="0" err="1"/>
              <a:t>Austra</a:t>
            </a:r>
            <a:r>
              <a:rPr lang="en-AU" dirty="0"/>
              <a:t> with her interrail pass. As she isn’t good with planning she doesn’t quite know what to do now after the arrived in Salzburg</a:t>
            </a:r>
          </a:p>
        </p:txBody>
      </p:sp>
      <p:sp>
        <p:nvSpPr>
          <p:cNvPr id="4" name="Foliennummernplatzhalter 3"/>
          <p:cNvSpPr>
            <a:spLocks noGrp="1"/>
          </p:cNvSpPr>
          <p:nvPr>
            <p:ph type="sldNum" sz="quarter" idx="5"/>
          </p:nvPr>
        </p:nvSpPr>
        <p:spPr/>
        <p:txBody>
          <a:bodyPr/>
          <a:lstStyle/>
          <a:p>
            <a:fld id="{553D79A1-C7B6-45CA-81D3-9FF25E46D95A}" type="slidenum">
              <a:rPr lang="en-AU" smtClean="0"/>
              <a:t>2</a:t>
            </a:fld>
            <a:endParaRPr lang="en-AU"/>
          </a:p>
        </p:txBody>
      </p:sp>
    </p:spTree>
    <p:extLst>
      <p:ext uri="{BB962C8B-B14F-4D97-AF65-F5344CB8AC3E}">
        <p14:creationId xmlns:p14="http://schemas.microsoft.com/office/powerpoint/2010/main" val="1644419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Goes to the old town when she remembers her new App </a:t>
            </a:r>
            <a:r>
              <a:rPr lang="en-AU" dirty="0" err="1"/>
              <a:t>GreenWallet</a:t>
            </a:r>
            <a:r>
              <a:rPr lang="en-AU" dirty="0"/>
              <a:t> and starts it.</a:t>
            </a:r>
          </a:p>
        </p:txBody>
      </p:sp>
      <p:sp>
        <p:nvSpPr>
          <p:cNvPr id="4" name="Foliennummernplatzhalter 3"/>
          <p:cNvSpPr>
            <a:spLocks noGrp="1"/>
          </p:cNvSpPr>
          <p:nvPr>
            <p:ph type="sldNum" sz="quarter" idx="5"/>
          </p:nvPr>
        </p:nvSpPr>
        <p:spPr/>
        <p:txBody>
          <a:bodyPr/>
          <a:lstStyle/>
          <a:p>
            <a:fld id="{553D79A1-C7B6-45CA-81D3-9FF25E46D95A}" type="slidenum">
              <a:rPr lang="en-AU" smtClean="0"/>
              <a:t>3</a:t>
            </a:fld>
            <a:endParaRPr lang="en-AU"/>
          </a:p>
        </p:txBody>
      </p:sp>
    </p:spTree>
    <p:extLst>
      <p:ext uri="{BB962C8B-B14F-4D97-AF65-F5344CB8AC3E}">
        <p14:creationId xmlns:p14="http://schemas.microsoft.com/office/powerpoint/2010/main" val="250266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Greeted with a map that shows many changing discounts from local </a:t>
            </a:r>
            <a:r>
              <a:rPr lang="en-AU" dirty="0" err="1"/>
              <a:t>strores</a:t>
            </a:r>
            <a:r>
              <a:rPr lang="en-AU" dirty="0"/>
              <a:t>. But </a:t>
            </a:r>
            <a:r>
              <a:rPr lang="en-AU" dirty="0" err="1"/>
              <a:t>nina</a:t>
            </a:r>
            <a:r>
              <a:rPr lang="en-AU" dirty="0"/>
              <a:t> </a:t>
            </a:r>
            <a:r>
              <a:rPr lang="en-AU" dirty="0" err="1"/>
              <a:t>realy</a:t>
            </a:r>
            <a:r>
              <a:rPr lang="en-AU" dirty="0"/>
              <a:t> wants a coffee now, so she finds Caffe Schatz which has a </a:t>
            </a:r>
            <a:r>
              <a:rPr lang="en-AU" dirty="0" err="1"/>
              <a:t>greate</a:t>
            </a:r>
            <a:r>
              <a:rPr lang="en-AU" dirty="0"/>
              <a:t> offer 2 for 1 pastries.</a:t>
            </a:r>
          </a:p>
        </p:txBody>
      </p:sp>
      <p:sp>
        <p:nvSpPr>
          <p:cNvPr id="4" name="Foliennummernplatzhalter 3"/>
          <p:cNvSpPr>
            <a:spLocks noGrp="1"/>
          </p:cNvSpPr>
          <p:nvPr>
            <p:ph type="sldNum" sz="quarter" idx="5"/>
          </p:nvPr>
        </p:nvSpPr>
        <p:spPr/>
        <p:txBody>
          <a:bodyPr/>
          <a:lstStyle/>
          <a:p>
            <a:fld id="{553D79A1-C7B6-45CA-81D3-9FF25E46D95A}" type="slidenum">
              <a:rPr lang="en-AU" smtClean="0"/>
              <a:t>4</a:t>
            </a:fld>
            <a:endParaRPr lang="en-AU"/>
          </a:p>
        </p:txBody>
      </p:sp>
    </p:spTree>
    <p:extLst>
      <p:ext uri="{BB962C8B-B14F-4D97-AF65-F5344CB8AC3E}">
        <p14:creationId xmlns:p14="http://schemas.microsoft.com/office/powerpoint/2010/main" val="4154377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Goes there, is nicely greeted by the shop owner </a:t>
            </a:r>
            <a:r>
              <a:rPr lang="en-AU" dirty="0" err="1"/>
              <a:t>paul</a:t>
            </a:r>
            <a:r>
              <a:rPr lang="en-AU" dirty="0"/>
              <a:t> and looks at all the delicious pastries and selects to buy two </a:t>
            </a:r>
            <a:r>
              <a:rPr lang="en-AU" dirty="0" err="1"/>
              <a:t>topfenstrudel</a:t>
            </a:r>
            <a:endParaRPr lang="en-AU" dirty="0"/>
          </a:p>
        </p:txBody>
      </p:sp>
      <p:sp>
        <p:nvSpPr>
          <p:cNvPr id="4" name="Foliennummernplatzhalter 3"/>
          <p:cNvSpPr>
            <a:spLocks noGrp="1"/>
          </p:cNvSpPr>
          <p:nvPr>
            <p:ph type="sldNum" sz="quarter" idx="5"/>
          </p:nvPr>
        </p:nvSpPr>
        <p:spPr/>
        <p:txBody>
          <a:bodyPr/>
          <a:lstStyle/>
          <a:p>
            <a:fld id="{553D79A1-C7B6-45CA-81D3-9FF25E46D95A}" type="slidenum">
              <a:rPr lang="en-AU" smtClean="0"/>
              <a:t>5</a:t>
            </a:fld>
            <a:endParaRPr lang="en-AU"/>
          </a:p>
        </p:txBody>
      </p:sp>
    </p:spTree>
    <p:extLst>
      <p:ext uri="{BB962C8B-B14F-4D97-AF65-F5344CB8AC3E}">
        <p14:creationId xmlns:p14="http://schemas.microsoft.com/office/powerpoint/2010/main" val="1312083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But the system if not only great for Nina, also Paul </a:t>
            </a:r>
            <a:r>
              <a:rPr lang="en-AU" dirty="0" err="1"/>
              <a:t>provits</a:t>
            </a:r>
            <a:r>
              <a:rPr lang="en-AU" dirty="0"/>
              <a:t> from it, as he gets a system where he directly sees his earrings, and can compare them with other dates. He also of course can create new discount events for green wallet app.</a:t>
            </a:r>
            <a:br>
              <a:rPr lang="en-AU" dirty="0"/>
            </a:br>
            <a:br>
              <a:rPr lang="en-AU" dirty="0"/>
            </a:br>
            <a:r>
              <a:rPr lang="en-AU" dirty="0"/>
              <a:t>Special about these events are, that the time and location where new discounts pop-up is smartly steered by the backend of the system ensuring a more equal distribution of tourists.  This means for example if a lot of tourists are at the moment at Mirabel Garten in  Salzburg, the system detects this and starts discount events at another less crowded place maybe near </a:t>
            </a:r>
            <a:r>
              <a:rPr lang="en-AU" dirty="0" err="1"/>
              <a:t>Salzach</a:t>
            </a:r>
            <a:r>
              <a:rPr lang="en-AU" dirty="0"/>
              <a:t>.</a:t>
            </a:r>
          </a:p>
        </p:txBody>
      </p:sp>
      <p:sp>
        <p:nvSpPr>
          <p:cNvPr id="4" name="Foliennummernplatzhalter 3"/>
          <p:cNvSpPr>
            <a:spLocks noGrp="1"/>
          </p:cNvSpPr>
          <p:nvPr>
            <p:ph type="sldNum" sz="quarter" idx="5"/>
          </p:nvPr>
        </p:nvSpPr>
        <p:spPr/>
        <p:txBody>
          <a:bodyPr/>
          <a:lstStyle/>
          <a:p>
            <a:fld id="{553D79A1-C7B6-45CA-81D3-9FF25E46D95A}" type="slidenum">
              <a:rPr lang="en-AU" smtClean="0"/>
              <a:t>7</a:t>
            </a:fld>
            <a:endParaRPr lang="en-AU"/>
          </a:p>
        </p:txBody>
      </p:sp>
    </p:spTree>
    <p:extLst>
      <p:ext uri="{BB962C8B-B14F-4D97-AF65-F5344CB8AC3E}">
        <p14:creationId xmlns:p14="http://schemas.microsoft.com/office/powerpoint/2010/main" val="3798237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Okay but lets go back to Nina: She didn’t just get a discount, but with her </a:t>
            </a:r>
            <a:r>
              <a:rPr lang="en-AU" dirty="0" err="1"/>
              <a:t>Greenwallet</a:t>
            </a:r>
            <a:r>
              <a:rPr lang="en-AU" dirty="0"/>
              <a:t> bonus points she got, she can also support Green and social Initiatives.</a:t>
            </a:r>
            <a:br>
              <a:rPr lang="en-AU" dirty="0"/>
            </a:br>
            <a:r>
              <a:rPr lang="en-AU" dirty="0"/>
              <a:t>Here Nina decides to support the climate through planting a tree.</a:t>
            </a:r>
          </a:p>
        </p:txBody>
      </p:sp>
      <p:sp>
        <p:nvSpPr>
          <p:cNvPr id="4" name="Foliennummernplatzhalter 3"/>
          <p:cNvSpPr>
            <a:spLocks noGrp="1"/>
          </p:cNvSpPr>
          <p:nvPr>
            <p:ph type="sldNum" sz="quarter" idx="5"/>
          </p:nvPr>
        </p:nvSpPr>
        <p:spPr/>
        <p:txBody>
          <a:bodyPr/>
          <a:lstStyle/>
          <a:p>
            <a:fld id="{553D79A1-C7B6-45CA-81D3-9FF25E46D95A}" type="slidenum">
              <a:rPr lang="en-AU" smtClean="0"/>
              <a:t>8</a:t>
            </a:fld>
            <a:endParaRPr lang="en-AU"/>
          </a:p>
        </p:txBody>
      </p:sp>
    </p:spTree>
    <p:extLst>
      <p:ext uri="{BB962C8B-B14F-4D97-AF65-F5344CB8AC3E}">
        <p14:creationId xmlns:p14="http://schemas.microsoft.com/office/powerpoint/2010/main" val="69444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in the end you can say everybody is happy. It’s a win </a:t>
            </a:r>
            <a:r>
              <a:rPr lang="en-US" dirty="0" err="1"/>
              <a:t>win</a:t>
            </a:r>
            <a:r>
              <a:rPr lang="en-US" dirty="0"/>
              <a:t> situation where cashless payment is promoted and companies like Mastercard can improve their images. Users are happy was they get discounts, collect points and can do something good for our planet all while discovering new places. The </a:t>
            </a:r>
            <a:r>
              <a:rPr lang="en-US" dirty="0" err="1"/>
              <a:t>shopowners</a:t>
            </a:r>
            <a:r>
              <a:rPr lang="en-US" dirty="0"/>
              <a:t> are happy as they get a new way of attracting customers and the tourism regions are happy as the solution contributes to a fairer distribution of tourists.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4CCB-9EAA-3A97-E4F4-F4531E3883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9F8AAF1-5D0C-3527-73ED-6D813CF103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7BE4440-BBBD-552B-10C1-90548632DDC5}"/>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5" name="Footer Placeholder 4">
            <a:extLst>
              <a:ext uri="{FF2B5EF4-FFF2-40B4-BE49-F238E27FC236}">
                <a16:creationId xmlns:a16="http://schemas.microsoft.com/office/drawing/2014/main" id="{00724202-C5C7-7ED9-5FCE-FF2AE0324C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9FC6D3-B898-51F5-7B4D-D7243738DF76}"/>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273489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8A6F-2750-1C67-867E-C05E6A6419E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990564-31DB-B291-E33E-2D522916FF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734921-2D20-ECB2-690E-D77A1D61E6B1}"/>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5" name="Footer Placeholder 4">
            <a:extLst>
              <a:ext uri="{FF2B5EF4-FFF2-40B4-BE49-F238E27FC236}">
                <a16:creationId xmlns:a16="http://schemas.microsoft.com/office/drawing/2014/main" id="{DFC0DED3-0A34-BDF9-FADA-4557E87A17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2517A8-DFED-73AB-D84C-BB579BD46CD4}"/>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308552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775E12-1FCC-25A1-F965-B41D4A6FA6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A66D8-CE6B-4B0F-3601-00188128A5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BF61E0-FF7A-F537-E440-3DFFAEA20AAE}"/>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5" name="Footer Placeholder 4">
            <a:extLst>
              <a:ext uri="{FF2B5EF4-FFF2-40B4-BE49-F238E27FC236}">
                <a16:creationId xmlns:a16="http://schemas.microsoft.com/office/drawing/2014/main" id="{A3EBCA4E-0848-D4BA-B6DD-E9B7E6EFEE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7FD5B6-B77C-33B7-D61B-1FECC3C6BD52}"/>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1261311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D026-7637-20F9-1304-260D28EB3B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07C65F-7EE4-E3B0-7467-99DEE28044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5DF137-CC6C-C24B-0E37-3667B12D25F9}"/>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5" name="Footer Placeholder 4">
            <a:extLst>
              <a:ext uri="{FF2B5EF4-FFF2-40B4-BE49-F238E27FC236}">
                <a16:creationId xmlns:a16="http://schemas.microsoft.com/office/drawing/2014/main" id="{BF67121D-3299-8A1F-8D06-D7A474D194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CA670F-78F3-0084-28D8-B4E9AE5474C3}"/>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1802907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F3EB-8F0B-55DA-0AF1-90B4506310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061E16-F753-1039-5ACE-8E41615BF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9A9C7C-B59D-62E2-C1EB-0B469D134376}"/>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5" name="Footer Placeholder 4">
            <a:extLst>
              <a:ext uri="{FF2B5EF4-FFF2-40B4-BE49-F238E27FC236}">
                <a16:creationId xmlns:a16="http://schemas.microsoft.com/office/drawing/2014/main" id="{F50D17D4-EAAA-33C1-41BC-5B3BAABD00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02F9C0-0A28-68B0-43C4-59F801051F83}"/>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929364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EC8D-A804-D602-C18A-CBCA18FE45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226BC1-70EC-C854-49E5-9D27864F50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7AD11FB-2F76-9373-4ED3-20CD481036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C8FE8CD-1D0A-3F1D-85DF-D3C6E5EFD88A}"/>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6" name="Footer Placeholder 5">
            <a:extLst>
              <a:ext uri="{FF2B5EF4-FFF2-40B4-BE49-F238E27FC236}">
                <a16:creationId xmlns:a16="http://schemas.microsoft.com/office/drawing/2014/main" id="{21EFFA22-323F-E66E-13A9-37327E2A2B1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7C57CD-6ABE-9BE4-B36D-358689639421}"/>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2456200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52700-6006-4A0A-19BC-2B477447CEE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F256148-4508-E3C5-97A7-83F23950D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13A420-4887-A49E-6E73-23534BB9C9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261E3BE-55AB-124B-5ED7-707D25D1D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12E315-218F-8F93-20DC-CD4671F47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5BD0DCA-3537-18F7-2964-A9722F4B46A9}"/>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8" name="Footer Placeholder 7">
            <a:extLst>
              <a:ext uri="{FF2B5EF4-FFF2-40B4-BE49-F238E27FC236}">
                <a16:creationId xmlns:a16="http://schemas.microsoft.com/office/drawing/2014/main" id="{A968D947-30A8-C85C-1350-EED6A37348D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B12238-6F21-3095-C3BF-D23BE382B807}"/>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482998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E013-DBAD-9AB7-8347-A2429A8C38B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46432CA-CDA9-D0BA-28EC-D2195A6F08C1}"/>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4" name="Footer Placeholder 3">
            <a:extLst>
              <a:ext uri="{FF2B5EF4-FFF2-40B4-BE49-F238E27FC236}">
                <a16:creationId xmlns:a16="http://schemas.microsoft.com/office/drawing/2014/main" id="{1DB5414C-0FAA-708F-F04F-0E5FE3B1AD2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6F644DB-DAED-78A7-7F93-12E634106440}"/>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2834216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AC732D-79D7-2C82-50CC-8EB835834594}"/>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3" name="Footer Placeholder 2">
            <a:extLst>
              <a:ext uri="{FF2B5EF4-FFF2-40B4-BE49-F238E27FC236}">
                <a16:creationId xmlns:a16="http://schemas.microsoft.com/office/drawing/2014/main" id="{BF100097-98B9-9CF7-B14F-D6439720633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5CB594F-7A67-C3C7-71CB-AA68104BFE89}"/>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2501373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18017-5A41-D8DA-E3DB-389EE9452C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7682436-EE5C-F333-AC90-6EAD5CCD60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21A4934-9D31-1CD8-676F-77F6DA7F0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0384B-85D0-921F-7FA0-1FFC92BE9FF2}"/>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6" name="Footer Placeholder 5">
            <a:extLst>
              <a:ext uri="{FF2B5EF4-FFF2-40B4-BE49-F238E27FC236}">
                <a16:creationId xmlns:a16="http://schemas.microsoft.com/office/drawing/2014/main" id="{2EF7C32C-913D-73C2-83AB-DF80C01F3D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98ECCC-AAD7-D6EE-585D-05D90155C891}"/>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217207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933C-D736-8351-4AA2-C3F0FC4BDC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4F624F6-890C-3F38-560E-6847DE0336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5D122B-6527-62A4-BD7F-0AEAD2B44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C65F0-8210-4CD7-4E07-8683F1FF9C97}"/>
              </a:ext>
            </a:extLst>
          </p:cNvPr>
          <p:cNvSpPr>
            <a:spLocks noGrp="1"/>
          </p:cNvSpPr>
          <p:nvPr>
            <p:ph type="dt" sz="half" idx="10"/>
          </p:nvPr>
        </p:nvSpPr>
        <p:spPr/>
        <p:txBody>
          <a:bodyPr/>
          <a:lstStyle/>
          <a:p>
            <a:fld id="{987AF8FE-4C1B-40A7-8BC0-A7431186DE31}" type="datetimeFigureOut">
              <a:rPr lang="en-GB" smtClean="0"/>
              <a:t>03/04/2025</a:t>
            </a:fld>
            <a:endParaRPr lang="en-GB"/>
          </a:p>
        </p:txBody>
      </p:sp>
      <p:sp>
        <p:nvSpPr>
          <p:cNvPr id="6" name="Footer Placeholder 5">
            <a:extLst>
              <a:ext uri="{FF2B5EF4-FFF2-40B4-BE49-F238E27FC236}">
                <a16:creationId xmlns:a16="http://schemas.microsoft.com/office/drawing/2014/main" id="{3864D36C-4D41-9831-1B3C-09582F6C7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CB3584-C9D3-1D81-4744-3F7E77E1B64D}"/>
              </a:ext>
            </a:extLst>
          </p:cNvPr>
          <p:cNvSpPr>
            <a:spLocks noGrp="1"/>
          </p:cNvSpPr>
          <p:nvPr>
            <p:ph type="sldNum" sz="quarter" idx="12"/>
          </p:nvPr>
        </p:nvSpPr>
        <p:spPr/>
        <p:txBody>
          <a:bodyPr/>
          <a:lstStyle/>
          <a:p>
            <a:fld id="{66A44ADB-3808-4702-8D37-6E3BE6819C17}" type="slidenum">
              <a:rPr lang="en-GB" smtClean="0"/>
              <a:t>‹#›</a:t>
            </a:fld>
            <a:endParaRPr lang="en-GB"/>
          </a:p>
        </p:txBody>
      </p:sp>
    </p:spTree>
    <p:extLst>
      <p:ext uri="{BB962C8B-B14F-4D97-AF65-F5344CB8AC3E}">
        <p14:creationId xmlns:p14="http://schemas.microsoft.com/office/powerpoint/2010/main" val="3701572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27D0B-A27F-5A04-CF81-D756DB6D64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88E22B-F3E9-FDD0-6C4E-D36C7A6169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893F7B-FD88-B984-123C-BA0F63D851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AF8FE-4C1B-40A7-8BC0-A7431186DE31}" type="datetimeFigureOut">
              <a:rPr lang="en-GB" smtClean="0"/>
              <a:t>03/04/2025</a:t>
            </a:fld>
            <a:endParaRPr lang="en-GB"/>
          </a:p>
        </p:txBody>
      </p:sp>
      <p:sp>
        <p:nvSpPr>
          <p:cNvPr id="5" name="Footer Placeholder 4">
            <a:extLst>
              <a:ext uri="{FF2B5EF4-FFF2-40B4-BE49-F238E27FC236}">
                <a16:creationId xmlns:a16="http://schemas.microsoft.com/office/drawing/2014/main" id="{74F64415-3912-FDCA-717C-0F8DA315D3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638553A-3CEC-C427-B0E5-832109211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44ADB-3808-4702-8D37-6E3BE6819C17}" type="slidenum">
              <a:rPr lang="en-GB" smtClean="0"/>
              <a:t>‹#›</a:t>
            </a:fld>
            <a:endParaRPr lang="en-GB"/>
          </a:p>
        </p:txBody>
      </p:sp>
    </p:spTree>
    <p:extLst>
      <p:ext uri="{BB962C8B-B14F-4D97-AF65-F5344CB8AC3E}">
        <p14:creationId xmlns:p14="http://schemas.microsoft.com/office/powerpoint/2010/main" val="228724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png"/><Relationship Id="rId5" Type="http://schemas.openxmlformats.org/officeDocument/2006/relationships/image" Target="../media/image5.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1A1C-45E4-C2C0-E6B6-96A488C37E93}"/>
              </a:ext>
            </a:extLst>
          </p:cNvPr>
          <p:cNvSpPr>
            <a:spLocks noGrp="1"/>
          </p:cNvSpPr>
          <p:nvPr>
            <p:ph type="ctrTitle"/>
          </p:nvPr>
        </p:nvSpPr>
        <p:spPr>
          <a:xfrm>
            <a:off x="1524000" y="1862610"/>
            <a:ext cx="9144000" cy="888684"/>
          </a:xfrm>
        </p:spPr>
        <p:txBody>
          <a:bodyPr>
            <a:normAutofit fontScale="90000"/>
          </a:bodyPr>
          <a:lstStyle/>
          <a:p>
            <a:r>
              <a:rPr lang="en-GB" b="1" dirty="0" err="1">
                <a:solidFill>
                  <a:srgbClr val="4D9A83"/>
                </a:solidFill>
                <a:latin typeface="Source Sans Pro" panose="020B0503030403020204" pitchFamily="34" charset="0"/>
                <a:ea typeface="Roboto" panose="02000000000000000000" pitchFamily="2" charset="0"/>
                <a:cs typeface="Roboto" panose="02000000000000000000" pitchFamily="2" charset="0"/>
              </a:rPr>
              <a:t>Green</a:t>
            </a:r>
            <a:r>
              <a:rPr lang="en-GB" b="1" dirty="0" err="1">
                <a:latin typeface="Source Sans Pro" panose="020B0503030403020204" pitchFamily="34" charset="0"/>
                <a:ea typeface="Roboto" panose="02000000000000000000" pitchFamily="2" charset="0"/>
                <a:cs typeface="Roboto" panose="02000000000000000000" pitchFamily="2" charset="0"/>
              </a:rPr>
              <a:t>Wallet</a:t>
            </a:r>
            <a:endParaRPr lang="en-GB" b="1" dirty="0">
              <a:latin typeface="Source Sans Pro" panose="020B0503030403020204" pitchFamily="34" charset="0"/>
              <a:ea typeface="Roboto" panose="02000000000000000000" pitchFamily="2" charset="0"/>
              <a:cs typeface="Roboto" panose="02000000000000000000" pitchFamily="2" charset="0"/>
            </a:endParaRPr>
          </a:p>
        </p:txBody>
      </p:sp>
      <p:pic>
        <p:nvPicPr>
          <p:cNvPr id="5" name="Grafik 4">
            <a:extLst>
              <a:ext uri="{FF2B5EF4-FFF2-40B4-BE49-F238E27FC236}">
                <a16:creationId xmlns:a16="http://schemas.microsoft.com/office/drawing/2014/main" id="{7701FA97-11AD-CA4E-BFE7-7F59E2BB29A6}"/>
              </a:ext>
            </a:extLst>
          </p:cNvPr>
          <p:cNvPicPr>
            <a:picLocks noChangeAspect="1"/>
          </p:cNvPicPr>
          <p:nvPr/>
        </p:nvPicPr>
        <p:blipFill>
          <a:blip r:embed="rId3"/>
          <a:stretch>
            <a:fillRect/>
          </a:stretch>
        </p:blipFill>
        <p:spPr>
          <a:xfrm>
            <a:off x="4903837" y="3429000"/>
            <a:ext cx="2384326" cy="1779606"/>
          </a:xfrm>
          <a:prstGeom prst="rect">
            <a:avLst/>
          </a:prstGeom>
        </p:spPr>
      </p:pic>
      <p:sp>
        <p:nvSpPr>
          <p:cNvPr id="8" name="Title 1">
            <a:extLst>
              <a:ext uri="{FF2B5EF4-FFF2-40B4-BE49-F238E27FC236}">
                <a16:creationId xmlns:a16="http://schemas.microsoft.com/office/drawing/2014/main" id="{2602BC0B-4F3E-9D08-91B9-2C82788AC57D}"/>
              </a:ext>
            </a:extLst>
          </p:cNvPr>
          <p:cNvSpPr txBox="1">
            <a:spLocks/>
          </p:cNvSpPr>
          <p:nvPr/>
        </p:nvSpPr>
        <p:spPr>
          <a:xfrm>
            <a:off x="1836420" y="2971800"/>
            <a:ext cx="8519160" cy="5743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800" dirty="0">
                <a:latin typeface="Roboto" panose="02000000000000000000" pitchFamily="2" charset="0"/>
                <a:ea typeface="Roboto" panose="02000000000000000000" pitchFamily="2" charset="0"/>
                <a:cs typeface="Roboto" panose="02000000000000000000" pitchFamily="2" charset="0"/>
              </a:rPr>
              <a:t>Your green initiative</a:t>
            </a:r>
          </a:p>
        </p:txBody>
      </p:sp>
      <p:sp>
        <p:nvSpPr>
          <p:cNvPr id="9" name="Title 1">
            <a:extLst>
              <a:ext uri="{FF2B5EF4-FFF2-40B4-BE49-F238E27FC236}">
                <a16:creationId xmlns:a16="http://schemas.microsoft.com/office/drawing/2014/main" id="{1F6992DA-E190-5541-62FC-89B2FE667EFC}"/>
              </a:ext>
            </a:extLst>
          </p:cNvPr>
          <p:cNvSpPr txBox="1">
            <a:spLocks/>
          </p:cNvSpPr>
          <p:nvPr/>
        </p:nvSpPr>
        <p:spPr>
          <a:xfrm>
            <a:off x="-3048000" y="200160"/>
            <a:ext cx="9144000" cy="88868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100" b="1" dirty="0" err="1">
                <a:solidFill>
                  <a:srgbClr val="4D9A83"/>
                </a:solidFill>
                <a:latin typeface="Source Sans Pro" panose="020B0503030403020204" pitchFamily="34" charset="0"/>
                <a:ea typeface="Roboto" panose="02000000000000000000" pitchFamily="2" charset="0"/>
                <a:cs typeface="Roboto" panose="02000000000000000000" pitchFamily="2" charset="0"/>
              </a:rPr>
              <a:t>HCI</a:t>
            </a:r>
            <a:r>
              <a:rPr lang="en-GB" sz="3000" b="1" dirty="0" err="1">
                <a:latin typeface="Source Sans Pro" panose="020B0503030403020204" pitchFamily="34" charset="0"/>
                <a:ea typeface="Roboto" panose="02000000000000000000" pitchFamily="2" charset="0"/>
                <a:cs typeface="Roboto" panose="02000000000000000000" pitchFamily="2" charset="0"/>
              </a:rPr>
              <a:t>sland</a:t>
            </a:r>
            <a:endParaRPr lang="en-GB" sz="3000" b="1" dirty="0">
              <a:latin typeface="Source Sans Pro" panose="020B0503030403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89858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EFAEE2C6-823E-DAA0-D85D-CE892FB02105}"/>
              </a:ext>
            </a:extLst>
          </p:cNvPr>
          <p:cNvPicPr>
            <a:picLocks noChangeAspect="1"/>
          </p:cNvPicPr>
          <p:nvPr/>
        </p:nvPicPr>
        <p:blipFill>
          <a:blip r:embed="rId2"/>
          <a:stretch>
            <a:fillRect/>
          </a:stretch>
        </p:blipFill>
        <p:spPr>
          <a:xfrm>
            <a:off x="3112737" y="735433"/>
            <a:ext cx="5966522" cy="5966522"/>
          </a:xfrm>
          <a:prstGeom prst="rect">
            <a:avLst/>
          </a:prstGeom>
        </p:spPr>
      </p:pic>
      <p:sp>
        <p:nvSpPr>
          <p:cNvPr id="36" name="Title 1">
            <a:extLst>
              <a:ext uri="{FF2B5EF4-FFF2-40B4-BE49-F238E27FC236}">
                <a16:creationId xmlns:a16="http://schemas.microsoft.com/office/drawing/2014/main" id="{A5679EF5-9BF8-8D6A-3424-4A4122538D25}"/>
              </a:ext>
            </a:extLst>
          </p:cNvPr>
          <p:cNvSpPr txBox="1">
            <a:spLocks/>
          </p:cNvSpPr>
          <p:nvPr/>
        </p:nvSpPr>
        <p:spPr>
          <a:xfrm>
            <a:off x="5096014" y="-153251"/>
            <a:ext cx="1999969" cy="88868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100" b="1" dirty="0" err="1">
                <a:solidFill>
                  <a:srgbClr val="4D9A83"/>
                </a:solidFill>
                <a:latin typeface="Source Sans Pro" panose="020B0503030403020204" pitchFamily="34" charset="0"/>
                <a:ea typeface="Roboto" panose="02000000000000000000" pitchFamily="2" charset="0"/>
                <a:cs typeface="Roboto" panose="02000000000000000000" pitchFamily="2" charset="0"/>
              </a:rPr>
              <a:t>HCI</a:t>
            </a:r>
            <a:r>
              <a:rPr lang="en-GB" sz="3000" b="1" dirty="0" err="1">
                <a:latin typeface="Source Sans Pro" panose="020B0503030403020204" pitchFamily="34" charset="0"/>
                <a:ea typeface="Roboto" panose="02000000000000000000" pitchFamily="2" charset="0"/>
                <a:cs typeface="Roboto" panose="02000000000000000000" pitchFamily="2" charset="0"/>
              </a:rPr>
              <a:t>sland</a:t>
            </a:r>
            <a:endParaRPr lang="en-GB" sz="3000" b="1" dirty="0">
              <a:latin typeface="Source Sans Pro" panose="020B0503030403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1101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9" name="Rectangle 18">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train station with a train">
            <a:extLst>
              <a:ext uri="{FF2B5EF4-FFF2-40B4-BE49-F238E27FC236}">
                <a16:creationId xmlns:a16="http://schemas.microsoft.com/office/drawing/2014/main" id="{86A5704D-02A2-A8CB-E8CA-B6B4B595595D}"/>
              </a:ext>
            </a:extLst>
          </p:cNvPr>
          <p:cNvPicPr>
            <a:picLocks noChangeAspect="1"/>
          </p:cNvPicPr>
          <p:nvPr/>
        </p:nvPicPr>
        <p:blipFill rotWithShape="1">
          <a:blip r:embed="rId3">
            <a:extLst>
              <a:ext uri="{28A0092B-C50C-407E-A947-70E740481C1C}">
                <a14:useLocalDpi xmlns:a14="http://schemas.microsoft.com/office/drawing/2010/main" val="0"/>
              </a:ext>
            </a:extLst>
          </a:blip>
          <a:srcRect t="9771" b="5857"/>
          <a:stretch/>
        </p:blipFill>
        <p:spPr>
          <a:xfrm>
            <a:off x="20" y="10"/>
            <a:ext cx="12191980" cy="6866290"/>
          </a:xfrm>
          <a:prstGeom prst="rect">
            <a:avLst/>
          </a:prstGeom>
        </p:spPr>
      </p:pic>
      <p:pic>
        <p:nvPicPr>
          <p:cNvPr id="3" name="Grafik 2">
            <a:extLst>
              <a:ext uri="{FF2B5EF4-FFF2-40B4-BE49-F238E27FC236}">
                <a16:creationId xmlns:a16="http://schemas.microsoft.com/office/drawing/2014/main" id="{BB6F3814-DA06-8BE4-1FFC-DA8FF85A26C9}"/>
              </a:ext>
            </a:extLst>
          </p:cNvPr>
          <p:cNvPicPr>
            <a:picLocks noChangeAspect="1"/>
          </p:cNvPicPr>
          <p:nvPr/>
        </p:nvPicPr>
        <p:blipFill>
          <a:blip r:embed="rId4"/>
          <a:stretch>
            <a:fillRect/>
          </a:stretch>
        </p:blipFill>
        <p:spPr>
          <a:xfrm>
            <a:off x="2510159" y="2222500"/>
            <a:ext cx="3061996" cy="4405818"/>
          </a:xfrm>
          <a:prstGeom prst="rect">
            <a:avLst/>
          </a:prstGeom>
        </p:spPr>
      </p:pic>
      <p:pic>
        <p:nvPicPr>
          <p:cNvPr id="5" name="Grafik 4">
            <a:extLst>
              <a:ext uri="{FF2B5EF4-FFF2-40B4-BE49-F238E27FC236}">
                <a16:creationId xmlns:a16="http://schemas.microsoft.com/office/drawing/2014/main" id="{677749EE-44B4-BEDA-7025-5542B35812A3}"/>
              </a:ext>
            </a:extLst>
          </p:cNvPr>
          <p:cNvPicPr>
            <a:picLocks noChangeAspect="1"/>
          </p:cNvPicPr>
          <p:nvPr/>
        </p:nvPicPr>
        <p:blipFill>
          <a:blip r:embed="rId5"/>
          <a:stretch>
            <a:fillRect/>
          </a:stretch>
        </p:blipFill>
        <p:spPr>
          <a:xfrm>
            <a:off x="4330261" y="558800"/>
            <a:ext cx="2285788" cy="2268000"/>
          </a:xfrm>
          <a:prstGeom prst="rect">
            <a:avLst/>
          </a:prstGeom>
        </p:spPr>
      </p:pic>
    </p:spTree>
    <p:extLst>
      <p:ext uri="{BB962C8B-B14F-4D97-AF65-F5344CB8AC3E}">
        <p14:creationId xmlns:p14="http://schemas.microsoft.com/office/powerpoint/2010/main" val="381403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treet with people walking on the side&#10;&#10;Description automatically generated">
            <a:extLst>
              <a:ext uri="{FF2B5EF4-FFF2-40B4-BE49-F238E27FC236}">
                <a16:creationId xmlns:a16="http://schemas.microsoft.com/office/drawing/2014/main" id="{DCB22F7F-BB79-AB44-3970-21247158A387}"/>
              </a:ext>
            </a:extLst>
          </p:cNvPr>
          <p:cNvPicPr>
            <a:picLocks noChangeAspect="1"/>
          </p:cNvPicPr>
          <p:nvPr/>
        </p:nvPicPr>
        <p:blipFill rotWithShape="1">
          <a:blip r:embed="rId5">
            <a:extLst>
              <a:ext uri="{28A0092B-C50C-407E-A947-70E740481C1C}">
                <a14:useLocalDpi xmlns:a14="http://schemas.microsoft.com/office/drawing/2010/main" val="0"/>
              </a:ext>
            </a:extLst>
          </a:blip>
          <a:srcRect t="8916" b="6076"/>
          <a:stretch/>
        </p:blipFill>
        <p:spPr>
          <a:xfrm>
            <a:off x="20" y="10"/>
            <a:ext cx="12191980" cy="6866290"/>
          </a:xfrm>
          <a:prstGeom prst="rect">
            <a:avLst/>
          </a:prstGeom>
        </p:spPr>
      </p:pic>
      <p:pic>
        <p:nvPicPr>
          <p:cNvPr id="4" name="1 – Mit Clipchamp erstellt (1)">
            <a:hlinkClick r:id="" action="ppaction://media"/>
            <a:extLst>
              <a:ext uri="{FF2B5EF4-FFF2-40B4-BE49-F238E27FC236}">
                <a16:creationId xmlns:a16="http://schemas.microsoft.com/office/drawing/2014/main" id="{610D2D28-030A-07F0-77FA-35ABBD6D1D05}"/>
              </a:ext>
            </a:extLst>
          </p:cNvPr>
          <p:cNvPicPr>
            <a:picLocks noChangeAspect="1"/>
          </p:cNvPicPr>
          <p:nvPr>
            <a:videoFile r:link="rId1"/>
            <p:extLst>
              <p:ext uri="{DAA4B4D4-6D71-4841-9C94-3DE7FCFB9230}">
                <p14:media xmlns:p14="http://schemas.microsoft.com/office/powerpoint/2010/main" r:embed="rId2">
                  <p14:trim end="19050"/>
                </p14:media>
              </p:ext>
            </p:extLst>
          </p:nvPr>
        </p:nvPicPr>
        <p:blipFill>
          <a:blip r:embed="rId6"/>
          <a:stretch>
            <a:fillRect/>
          </a:stretch>
        </p:blipFill>
        <p:spPr>
          <a:xfrm>
            <a:off x="7589500" y="8300"/>
            <a:ext cx="4602480" cy="6903720"/>
          </a:xfrm>
          <a:prstGeom prst="rect">
            <a:avLst/>
          </a:prstGeom>
        </p:spPr>
      </p:pic>
      <p:pic>
        <p:nvPicPr>
          <p:cNvPr id="2" name="Grafik 1">
            <a:extLst>
              <a:ext uri="{FF2B5EF4-FFF2-40B4-BE49-F238E27FC236}">
                <a16:creationId xmlns:a16="http://schemas.microsoft.com/office/drawing/2014/main" id="{C6961BEF-F3DB-8585-070C-D4B566563BC6}"/>
              </a:ext>
            </a:extLst>
          </p:cNvPr>
          <p:cNvPicPr>
            <a:picLocks noChangeAspect="1"/>
          </p:cNvPicPr>
          <p:nvPr/>
        </p:nvPicPr>
        <p:blipFill>
          <a:blip r:embed="rId7"/>
          <a:stretch>
            <a:fillRect/>
          </a:stretch>
        </p:blipFill>
        <p:spPr>
          <a:xfrm>
            <a:off x="1958962" y="2879521"/>
            <a:ext cx="3832238" cy="5514097"/>
          </a:xfrm>
          <a:prstGeom prst="rect">
            <a:avLst/>
          </a:prstGeom>
        </p:spPr>
      </p:pic>
      <p:pic>
        <p:nvPicPr>
          <p:cNvPr id="6" name="Grafik 5">
            <a:extLst>
              <a:ext uri="{FF2B5EF4-FFF2-40B4-BE49-F238E27FC236}">
                <a16:creationId xmlns:a16="http://schemas.microsoft.com/office/drawing/2014/main" id="{A0C33D46-EF31-88F7-0259-4AC2BBAEC94C}"/>
              </a:ext>
            </a:extLst>
          </p:cNvPr>
          <p:cNvPicPr>
            <a:picLocks noChangeAspect="1"/>
          </p:cNvPicPr>
          <p:nvPr/>
        </p:nvPicPr>
        <p:blipFill>
          <a:blip r:embed="rId8"/>
          <a:stretch>
            <a:fillRect/>
          </a:stretch>
        </p:blipFill>
        <p:spPr>
          <a:xfrm>
            <a:off x="4110302" y="1349789"/>
            <a:ext cx="2285788" cy="2268000"/>
          </a:xfrm>
          <a:prstGeom prst="rect">
            <a:avLst/>
          </a:prstGeom>
        </p:spPr>
      </p:pic>
    </p:spTree>
    <p:extLst>
      <p:ext uri="{BB962C8B-B14F-4D97-AF65-F5344CB8AC3E}">
        <p14:creationId xmlns:p14="http://schemas.microsoft.com/office/powerpoint/2010/main" val="20955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reet with people walking on the side&#10;&#10;Description automatically generated">
            <a:extLst>
              <a:ext uri="{FF2B5EF4-FFF2-40B4-BE49-F238E27FC236}">
                <a16:creationId xmlns:a16="http://schemas.microsoft.com/office/drawing/2014/main" id="{DCB22F7F-BB79-AB44-3970-21247158A387}"/>
              </a:ext>
            </a:extLst>
          </p:cNvPr>
          <p:cNvPicPr>
            <a:picLocks noChangeAspect="1"/>
          </p:cNvPicPr>
          <p:nvPr/>
        </p:nvPicPr>
        <p:blipFill rotWithShape="1">
          <a:blip r:embed="rId5">
            <a:extLst>
              <a:ext uri="{28A0092B-C50C-407E-A947-70E740481C1C}">
                <a14:useLocalDpi xmlns:a14="http://schemas.microsoft.com/office/drawing/2010/main" val="0"/>
              </a:ext>
            </a:extLst>
          </a:blip>
          <a:srcRect t="8916" b="6076"/>
          <a:stretch/>
        </p:blipFill>
        <p:spPr>
          <a:xfrm>
            <a:off x="20" y="10"/>
            <a:ext cx="12191980" cy="6866290"/>
          </a:xfrm>
          <a:prstGeom prst="rect">
            <a:avLst/>
          </a:prstGeom>
        </p:spPr>
      </p:pic>
      <p:pic>
        <p:nvPicPr>
          <p:cNvPr id="2" name="1 – Mit Clipchamp erstellt (1)">
            <a:hlinkClick r:id="" action="ppaction://media"/>
            <a:extLst>
              <a:ext uri="{FF2B5EF4-FFF2-40B4-BE49-F238E27FC236}">
                <a16:creationId xmlns:a16="http://schemas.microsoft.com/office/drawing/2014/main" id="{2E13EB29-C11F-469D-16AC-A4D679513C8F}"/>
              </a:ext>
            </a:extLst>
          </p:cNvPr>
          <p:cNvPicPr>
            <a:picLocks noChangeAspect="1"/>
          </p:cNvPicPr>
          <p:nvPr>
            <a:videoFile r:link="rId1"/>
            <p:extLst>
              <p:ext uri="{DAA4B4D4-6D71-4841-9C94-3DE7FCFB9230}">
                <p14:media xmlns:p14="http://schemas.microsoft.com/office/powerpoint/2010/main" r:embed="rId2">
                  <p14:trim st="3541"/>
                </p14:media>
              </p:ext>
            </p:extLst>
          </p:nvPr>
        </p:nvPicPr>
        <p:blipFill>
          <a:blip r:embed="rId6"/>
          <a:stretch>
            <a:fillRect/>
          </a:stretch>
        </p:blipFill>
        <p:spPr>
          <a:xfrm>
            <a:off x="7589500" y="8300"/>
            <a:ext cx="4602480" cy="6903720"/>
          </a:xfrm>
          <a:prstGeom prst="rect">
            <a:avLst/>
          </a:prstGeom>
        </p:spPr>
      </p:pic>
      <p:pic>
        <p:nvPicPr>
          <p:cNvPr id="4" name="Grafik 3">
            <a:extLst>
              <a:ext uri="{FF2B5EF4-FFF2-40B4-BE49-F238E27FC236}">
                <a16:creationId xmlns:a16="http://schemas.microsoft.com/office/drawing/2014/main" id="{5DB9EBF5-ACB0-1D85-1034-E39D5AC73035}"/>
              </a:ext>
            </a:extLst>
          </p:cNvPr>
          <p:cNvPicPr>
            <a:picLocks noChangeAspect="1"/>
          </p:cNvPicPr>
          <p:nvPr/>
        </p:nvPicPr>
        <p:blipFill>
          <a:blip r:embed="rId7"/>
          <a:stretch>
            <a:fillRect/>
          </a:stretch>
        </p:blipFill>
        <p:spPr>
          <a:xfrm>
            <a:off x="1958962" y="2879521"/>
            <a:ext cx="3832238" cy="5514097"/>
          </a:xfrm>
          <a:prstGeom prst="rect">
            <a:avLst/>
          </a:prstGeom>
        </p:spPr>
      </p:pic>
      <p:pic>
        <p:nvPicPr>
          <p:cNvPr id="7" name="Grafik 6">
            <a:extLst>
              <a:ext uri="{FF2B5EF4-FFF2-40B4-BE49-F238E27FC236}">
                <a16:creationId xmlns:a16="http://schemas.microsoft.com/office/drawing/2014/main" id="{0512CE53-17FA-9591-6B4E-460B0ABA740B}"/>
              </a:ext>
            </a:extLst>
          </p:cNvPr>
          <p:cNvPicPr>
            <a:picLocks noChangeAspect="1"/>
          </p:cNvPicPr>
          <p:nvPr/>
        </p:nvPicPr>
        <p:blipFill>
          <a:blip r:embed="rId8"/>
          <a:stretch>
            <a:fillRect/>
          </a:stretch>
        </p:blipFill>
        <p:spPr>
          <a:xfrm>
            <a:off x="4108664" y="1349375"/>
            <a:ext cx="2285788" cy="2268000"/>
          </a:xfrm>
          <a:prstGeom prst="rect">
            <a:avLst/>
          </a:prstGeom>
        </p:spPr>
      </p:pic>
    </p:spTree>
    <p:extLst>
      <p:ext uri="{BB962C8B-B14F-4D97-AF65-F5344CB8AC3E}">
        <p14:creationId xmlns:p14="http://schemas.microsoft.com/office/powerpoint/2010/main" val="299306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58" fill="hold"/>
                                        <p:tgtEl>
                                          <p:spTgt spid="2"/>
                                        </p:tgtEl>
                                      </p:cBhvr>
                                    </p:cmd>
                                  </p:childTnLst>
                                </p:cTn>
                              </p:par>
                              <p:par>
                                <p:cTn id="7" presetID="31" presetClass="entr" presetSubtype="0" fill="hold"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750" fill="hold"/>
                                        <p:tgtEl>
                                          <p:spTgt spid="7"/>
                                        </p:tgtEl>
                                        <p:attrNameLst>
                                          <p:attrName>ppt_w</p:attrName>
                                        </p:attrNameLst>
                                      </p:cBhvr>
                                      <p:tavLst>
                                        <p:tav tm="0">
                                          <p:val>
                                            <p:fltVal val="0"/>
                                          </p:val>
                                        </p:tav>
                                        <p:tav tm="100000">
                                          <p:val>
                                            <p:strVal val="#ppt_w"/>
                                          </p:val>
                                        </p:tav>
                                      </p:tavLst>
                                    </p:anim>
                                    <p:anim calcmode="lin" valueType="num">
                                      <p:cBhvr>
                                        <p:cTn id="10" dur="750" fill="hold"/>
                                        <p:tgtEl>
                                          <p:spTgt spid="7"/>
                                        </p:tgtEl>
                                        <p:attrNameLst>
                                          <p:attrName>ppt_h</p:attrName>
                                        </p:attrNameLst>
                                      </p:cBhvr>
                                      <p:tavLst>
                                        <p:tav tm="0">
                                          <p:val>
                                            <p:fltVal val="0"/>
                                          </p:val>
                                        </p:tav>
                                        <p:tav tm="100000">
                                          <p:val>
                                            <p:strVal val="#ppt_h"/>
                                          </p:val>
                                        </p:tav>
                                      </p:tavLst>
                                    </p:anim>
                                    <p:anim calcmode="lin" valueType="num">
                                      <p:cBhvr>
                                        <p:cTn id="11" dur="750" fill="hold"/>
                                        <p:tgtEl>
                                          <p:spTgt spid="7"/>
                                        </p:tgtEl>
                                        <p:attrNameLst>
                                          <p:attrName>style.rotation</p:attrName>
                                        </p:attrNameLst>
                                      </p:cBhvr>
                                      <p:tavLst>
                                        <p:tav tm="0">
                                          <p:val>
                                            <p:fltVal val="90"/>
                                          </p:val>
                                        </p:tav>
                                        <p:tav tm="100000">
                                          <p:val>
                                            <p:fltVal val="0"/>
                                          </p:val>
                                        </p:tav>
                                      </p:tavLst>
                                    </p:anim>
                                    <p:animEffect transition="in" filter="fade">
                                      <p:cBhvr>
                                        <p:cTn id="1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video>
              <p:cMediaNode vol="80000">
                <p:cTn id="18"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mall cafe with a glass display case">
            <a:extLst>
              <a:ext uri="{FF2B5EF4-FFF2-40B4-BE49-F238E27FC236}">
                <a16:creationId xmlns:a16="http://schemas.microsoft.com/office/drawing/2014/main" id="{33A295CA-43FB-3BDD-8B04-BC3E976AC796}"/>
              </a:ext>
            </a:extLst>
          </p:cNvPr>
          <p:cNvPicPr>
            <a:picLocks noChangeAspect="1"/>
          </p:cNvPicPr>
          <p:nvPr/>
        </p:nvPicPr>
        <p:blipFill rotWithShape="1">
          <a:blip r:embed="rId3">
            <a:extLst>
              <a:ext uri="{28A0092B-C50C-407E-A947-70E740481C1C}">
                <a14:useLocalDpi xmlns:a14="http://schemas.microsoft.com/office/drawing/2010/main" val="0"/>
              </a:ext>
            </a:extLst>
          </a:blip>
          <a:srcRect t="20237" b="4763"/>
          <a:stretch/>
        </p:blipFill>
        <p:spPr>
          <a:xfrm>
            <a:off x="20" y="0"/>
            <a:ext cx="12191980" cy="6857990"/>
          </a:xfrm>
          <a:prstGeom prst="rect">
            <a:avLst/>
          </a:prstGeom>
        </p:spPr>
      </p:pic>
      <p:sp>
        <p:nvSpPr>
          <p:cNvPr id="2" name="Ellipse 1">
            <a:extLst>
              <a:ext uri="{FF2B5EF4-FFF2-40B4-BE49-F238E27FC236}">
                <a16:creationId xmlns:a16="http://schemas.microsoft.com/office/drawing/2014/main" id="{FEF01336-1CD7-1285-DE50-9EB6C8643C2A}"/>
              </a:ext>
            </a:extLst>
          </p:cNvPr>
          <p:cNvSpPr/>
          <p:nvPr/>
        </p:nvSpPr>
        <p:spPr>
          <a:xfrm>
            <a:off x="8248726" y="-3943274"/>
            <a:ext cx="7886547" cy="754281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fik 4">
            <a:extLst>
              <a:ext uri="{FF2B5EF4-FFF2-40B4-BE49-F238E27FC236}">
                <a16:creationId xmlns:a16="http://schemas.microsoft.com/office/drawing/2014/main" id="{15C909D0-5638-7CBC-CDA0-D14432E7C3E9}"/>
              </a:ext>
            </a:extLst>
          </p:cNvPr>
          <p:cNvPicPr>
            <a:picLocks noChangeAspect="1"/>
          </p:cNvPicPr>
          <p:nvPr/>
        </p:nvPicPr>
        <p:blipFill>
          <a:blip r:embed="rId4"/>
          <a:stretch>
            <a:fillRect/>
          </a:stretch>
        </p:blipFill>
        <p:spPr>
          <a:xfrm>
            <a:off x="9285294" y="-171866"/>
            <a:ext cx="2555036" cy="2555036"/>
          </a:xfrm>
          <a:prstGeom prst="rect">
            <a:avLst/>
          </a:prstGeom>
        </p:spPr>
      </p:pic>
      <p:pic>
        <p:nvPicPr>
          <p:cNvPr id="11" name="Grafik 10">
            <a:extLst>
              <a:ext uri="{FF2B5EF4-FFF2-40B4-BE49-F238E27FC236}">
                <a16:creationId xmlns:a16="http://schemas.microsoft.com/office/drawing/2014/main" id="{99342D5B-17B6-EC98-3379-E6CED4A17CB8}"/>
              </a:ext>
            </a:extLst>
          </p:cNvPr>
          <p:cNvPicPr>
            <a:picLocks noChangeAspect="1"/>
          </p:cNvPicPr>
          <p:nvPr/>
        </p:nvPicPr>
        <p:blipFill>
          <a:blip r:embed="rId5"/>
          <a:stretch>
            <a:fillRect/>
          </a:stretch>
        </p:blipFill>
        <p:spPr>
          <a:xfrm rot="21441393">
            <a:off x="-338581" y="780075"/>
            <a:ext cx="3918998" cy="5638936"/>
          </a:xfrm>
          <a:prstGeom prst="rect">
            <a:avLst/>
          </a:prstGeom>
        </p:spPr>
      </p:pic>
    </p:spTree>
    <p:extLst>
      <p:ext uri="{BB962C8B-B14F-4D97-AF65-F5344CB8AC3E}">
        <p14:creationId xmlns:p14="http://schemas.microsoft.com/office/powerpoint/2010/main" val="3295945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mall cafe with a glass display case">
            <a:extLst>
              <a:ext uri="{FF2B5EF4-FFF2-40B4-BE49-F238E27FC236}">
                <a16:creationId xmlns:a16="http://schemas.microsoft.com/office/drawing/2014/main" id="{33A295CA-43FB-3BDD-8B04-BC3E976AC796}"/>
              </a:ext>
            </a:extLst>
          </p:cNvPr>
          <p:cNvPicPr>
            <a:picLocks noChangeAspect="1"/>
          </p:cNvPicPr>
          <p:nvPr/>
        </p:nvPicPr>
        <p:blipFill rotWithShape="1">
          <a:blip r:embed="rId4">
            <a:extLst>
              <a:ext uri="{28A0092B-C50C-407E-A947-70E740481C1C}">
                <a14:useLocalDpi xmlns:a14="http://schemas.microsoft.com/office/drawing/2010/main" val="0"/>
              </a:ext>
            </a:extLst>
          </a:blip>
          <a:srcRect t="20237" b="4763"/>
          <a:stretch/>
        </p:blipFill>
        <p:spPr>
          <a:xfrm>
            <a:off x="20" y="0"/>
            <a:ext cx="12191980" cy="6857990"/>
          </a:xfrm>
          <a:prstGeom prst="rect">
            <a:avLst/>
          </a:prstGeom>
        </p:spPr>
      </p:pic>
      <p:pic>
        <p:nvPicPr>
          <p:cNvPr id="3" name="2 – Mit Clipchamp erstellt (1)">
            <a:hlinkClick r:id="" action="ppaction://media"/>
            <a:extLst>
              <a:ext uri="{FF2B5EF4-FFF2-40B4-BE49-F238E27FC236}">
                <a16:creationId xmlns:a16="http://schemas.microsoft.com/office/drawing/2014/main" id="{FCC13F5E-6329-EF9D-726A-26712D62CB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28560" y="-115193"/>
            <a:ext cx="4663440" cy="6995160"/>
          </a:xfrm>
          <a:prstGeom prst="rect">
            <a:avLst/>
          </a:prstGeom>
        </p:spPr>
      </p:pic>
      <p:pic>
        <p:nvPicPr>
          <p:cNvPr id="6" name="Grafik 5">
            <a:extLst>
              <a:ext uri="{FF2B5EF4-FFF2-40B4-BE49-F238E27FC236}">
                <a16:creationId xmlns:a16="http://schemas.microsoft.com/office/drawing/2014/main" id="{71403491-7206-A460-EF9E-C2673C6BA953}"/>
              </a:ext>
            </a:extLst>
          </p:cNvPr>
          <p:cNvPicPr>
            <a:picLocks noChangeAspect="1"/>
          </p:cNvPicPr>
          <p:nvPr/>
        </p:nvPicPr>
        <p:blipFill>
          <a:blip r:embed="rId6"/>
          <a:stretch>
            <a:fillRect/>
          </a:stretch>
        </p:blipFill>
        <p:spPr>
          <a:xfrm rot="21441393">
            <a:off x="-338581" y="780075"/>
            <a:ext cx="3918998" cy="5638936"/>
          </a:xfrm>
          <a:prstGeom prst="rect">
            <a:avLst/>
          </a:prstGeom>
        </p:spPr>
      </p:pic>
    </p:spTree>
    <p:extLst>
      <p:ext uri="{BB962C8B-B14F-4D97-AF65-F5344CB8AC3E}">
        <p14:creationId xmlns:p14="http://schemas.microsoft.com/office/powerpoint/2010/main" val="100617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wner – Mit Clipchamp erstellt">
            <a:hlinkClick r:id="" action="ppaction://media"/>
            <a:extLst>
              <a:ext uri="{FF2B5EF4-FFF2-40B4-BE49-F238E27FC236}">
                <a16:creationId xmlns:a16="http://schemas.microsoft.com/office/drawing/2014/main" id="{3270FC24-A116-7918-C312-88F1B4D0EE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9306" y="498020"/>
            <a:ext cx="11685936" cy="6573339"/>
          </a:xfrm>
          <a:prstGeom prst="rect">
            <a:avLst/>
          </a:prstGeom>
        </p:spPr>
      </p:pic>
      <p:sp>
        <p:nvSpPr>
          <p:cNvPr id="3" name="Ellipse 2">
            <a:extLst>
              <a:ext uri="{FF2B5EF4-FFF2-40B4-BE49-F238E27FC236}">
                <a16:creationId xmlns:a16="http://schemas.microsoft.com/office/drawing/2014/main" id="{7D136474-F306-391B-6CB5-C65A97553C12}"/>
              </a:ext>
            </a:extLst>
          </p:cNvPr>
          <p:cNvSpPr/>
          <p:nvPr/>
        </p:nvSpPr>
        <p:spPr>
          <a:xfrm>
            <a:off x="8248726" y="-3943274"/>
            <a:ext cx="7886547" cy="754281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Grafik 3">
            <a:extLst>
              <a:ext uri="{FF2B5EF4-FFF2-40B4-BE49-F238E27FC236}">
                <a16:creationId xmlns:a16="http://schemas.microsoft.com/office/drawing/2014/main" id="{A62136CD-A054-00C2-46BE-A97602F8FF9E}"/>
              </a:ext>
            </a:extLst>
          </p:cNvPr>
          <p:cNvPicPr>
            <a:picLocks noChangeAspect="1"/>
          </p:cNvPicPr>
          <p:nvPr/>
        </p:nvPicPr>
        <p:blipFill>
          <a:blip r:embed="rId6"/>
          <a:stretch>
            <a:fillRect/>
          </a:stretch>
        </p:blipFill>
        <p:spPr>
          <a:xfrm>
            <a:off x="9285294" y="-171866"/>
            <a:ext cx="2555036" cy="2555036"/>
          </a:xfrm>
          <a:prstGeom prst="rect">
            <a:avLst/>
          </a:prstGeom>
        </p:spPr>
      </p:pic>
    </p:spTree>
    <p:extLst>
      <p:ext uri="{BB962C8B-B14F-4D97-AF65-F5344CB8AC3E}">
        <p14:creationId xmlns:p14="http://schemas.microsoft.com/office/powerpoint/2010/main" val="290293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reet with people walking on the side&#10;&#10;Description automatically generated">
            <a:extLst>
              <a:ext uri="{FF2B5EF4-FFF2-40B4-BE49-F238E27FC236}">
                <a16:creationId xmlns:a16="http://schemas.microsoft.com/office/drawing/2014/main" id="{DCB22F7F-BB79-AB44-3970-21247158A387}"/>
              </a:ext>
            </a:extLst>
          </p:cNvPr>
          <p:cNvPicPr>
            <a:picLocks noChangeAspect="1"/>
          </p:cNvPicPr>
          <p:nvPr/>
        </p:nvPicPr>
        <p:blipFill rotWithShape="1">
          <a:blip r:embed="rId5">
            <a:extLst>
              <a:ext uri="{28A0092B-C50C-407E-A947-70E740481C1C}">
                <a14:useLocalDpi xmlns:a14="http://schemas.microsoft.com/office/drawing/2010/main" val="0"/>
              </a:ext>
            </a:extLst>
          </a:blip>
          <a:srcRect t="8916" b="6076"/>
          <a:stretch/>
        </p:blipFill>
        <p:spPr>
          <a:xfrm>
            <a:off x="20" y="10"/>
            <a:ext cx="12191980" cy="6866290"/>
          </a:xfrm>
          <a:prstGeom prst="rect">
            <a:avLst/>
          </a:prstGeom>
        </p:spPr>
      </p:pic>
      <p:pic>
        <p:nvPicPr>
          <p:cNvPr id="2" name="3 – Mit Clipchamp erstellt (1)">
            <a:hlinkClick r:id="" action="ppaction://media"/>
            <a:extLst>
              <a:ext uri="{FF2B5EF4-FFF2-40B4-BE49-F238E27FC236}">
                <a16:creationId xmlns:a16="http://schemas.microsoft.com/office/drawing/2014/main" id="{5B65E272-B8AE-F19B-3D6F-1902FAC34D1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74280" y="-10"/>
            <a:ext cx="4617720" cy="6926580"/>
          </a:xfrm>
          <a:prstGeom prst="rect">
            <a:avLst/>
          </a:prstGeom>
        </p:spPr>
      </p:pic>
      <p:pic>
        <p:nvPicPr>
          <p:cNvPr id="4" name="Grafik 3">
            <a:extLst>
              <a:ext uri="{FF2B5EF4-FFF2-40B4-BE49-F238E27FC236}">
                <a16:creationId xmlns:a16="http://schemas.microsoft.com/office/drawing/2014/main" id="{64466F98-DBB9-4F63-3D6E-7F944B4BC4DB}"/>
              </a:ext>
            </a:extLst>
          </p:cNvPr>
          <p:cNvPicPr>
            <a:picLocks noChangeAspect="1"/>
          </p:cNvPicPr>
          <p:nvPr/>
        </p:nvPicPr>
        <p:blipFill>
          <a:blip r:embed="rId7"/>
          <a:stretch>
            <a:fillRect/>
          </a:stretch>
        </p:blipFill>
        <p:spPr>
          <a:xfrm>
            <a:off x="731232" y="1060314"/>
            <a:ext cx="3886489" cy="5592160"/>
          </a:xfrm>
          <a:prstGeom prst="rect">
            <a:avLst/>
          </a:prstGeom>
        </p:spPr>
      </p:pic>
    </p:spTree>
    <p:extLst>
      <p:ext uri="{BB962C8B-B14F-4D97-AF65-F5344CB8AC3E}">
        <p14:creationId xmlns:p14="http://schemas.microsoft.com/office/powerpoint/2010/main" val="250815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2800" y="2613857"/>
            <a:ext cx="2413000" cy="762308"/>
            <a:chOff x="0" y="0"/>
            <a:chExt cx="953284" cy="301159"/>
          </a:xfrm>
        </p:grpSpPr>
        <p:sp>
          <p:nvSpPr>
            <p:cNvPr id="3" name="Freeform 3"/>
            <p:cNvSpPr/>
            <p:nvPr/>
          </p:nvSpPr>
          <p:spPr>
            <a:xfrm>
              <a:off x="0" y="0"/>
              <a:ext cx="953284" cy="301159"/>
            </a:xfrm>
            <a:custGeom>
              <a:avLst/>
              <a:gdLst/>
              <a:ahLst/>
              <a:cxnLst/>
              <a:rect l="l" t="t" r="r" b="b"/>
              <a:pathLst>
                <a:path w="953284" h="301159">
                  <a:moveTo>
                    <a:pt x="109086" y="0"/>
                  </a:moveTo>
                  <a:lnTo>
                    <a:pt x="844198" y="0"/>
                  </a:lnTo>
                  <a:cubicBezTo>
                    <a:pt x="873129" y="0"/>
                    <a:pt x="900876" y="11493"/>
                    <a:pt x="921333" y="31951"/>
                  </a:cubicBezTo>
                  <a:cubicBezTo>
                    <a:pt x="941791" y="52408"/>
                    <a:pt x="953284" y="80155"/>
                    <a:pt x="953284" y="109086"/>
                  </a:cubicBezTo>
                  <a:lnTo>
                    <a:pt x="953284" y="192072"/>
                  </a:lnTo>
                  <a:cubicBezTo>
                    <a:pt x="953284" y="221004"/>
                    <a:pt x="941791" y="248750"/>
                    <a:pt x="921333" y="269208"/>
                  </a:cubicBezTo>
                  <a:cubicBezTo>
                    <a:pt x="900876" y="289666"/>
                    <a:pt x="873129" y="301159"/>
                    <a:pt x="844198" y="301159"/>
                  </a:cubicBezTo>
                  <a:lnTo>
                    <a:pt x="109086" y="301159"/>
                  </a:lnTo>
                  <a:cubicBezTo>
                    <a:pt x="80155" y="301159"/>
                    <a:pt x="52408" y="289666"/>
                    <a:pt x="31951" y="269208"/>
                  </a:cubicBezTo>
                  <a:cubicBezTo>
                    <a:pt x="11493" y="248750"/>
                    <a:pt x="0" y="221004"/>
                    <a:pt x="0" y="192072"/>
                  </a:cubicBezTo>
                  <a:lnTo>
                    <a:pt x="0" y="109086"/>
                  </a:lnTo>
                  <a:cubicBezTo>
                    <a:pt x="0" y="80155"/>
                    <a:pt x="11493" y="52408"/>
                    <a:pt x="31951" y="31951"/>
                  </a:cubicBezTo>
                  <a:cubicBezTo>
                    <a:pt x="52408" y="11493"/>
                    <a:pt x="80155" y="0"/>
                    <a:pt x="109086" y="0"/>
                  </a:cubicBezTo>
                  <a:close/>
                </a:path>
              </a:pathLst>
            </a:custGeom>
            <a:solidFill>
              <a:srgbClr val="457466"/>
            </a:solidFill>
          </p:spPr>
          <p:txBody>
            <a:bodyPr/>
            <a:lstStyle/>
            <a:p>
              <a:endParaRPr lang="en-AU"/>
            </a:p>
          </p:txBody>
        </p:sp>
        <p:sp>
          <p:nvSpPr>
            <p:cNvPr id="4" name="TextBox 4"/>
            <p:cNvSpPr txBox="1"/>
            <p:nvPr/>
          </p:nvSpPr>
          <p:spPr>
            <a:xfrm>
              <a:off x="0" y="-57150"/>
              <a:ext cx="953284" cy="358309"/>
            </a:xfrm>
            <a:prstGeom prst="rect">
              <a:avLst/>
            </a:prstGeom>
          </p:spPr>
          <p:txBody>
            <a:bodyPr lIns="33867" tIns="33867" rIns="33867" bIns="33867" rtlCol="0" anchor="ctr"/>
            <a:lstStyle/>
            <a:p>
              <a:pPr algn="ctr">
                <a:lnSpc>
                  <a:spcPts val="2987"/>
                </a:lnSpc>
              </a:pPr>
              <a:r>
                <a:rPr lang="en-US" sz="2133" dirty="0">
                  <a:solidFill>
                    <a:srgbClr val="FFFFFF"/>
                  </a:solidFill>
                  <a:latin typeface="Source Sans Pro"/>
                </a:rPr>
                <a:t>Mastercard</a:t>
              </a:r>
            </a:p>
          </p:txBody>
        </p:sp>
      </p:grpSp>
      <p:grpSp>
        <p:nvGrpSpPr>
          <p:cNvPr id="5" name="Group 5"/>
          <p:cNvGrpSpPr/>
          <p:nvPr/>
        </p:nvGrpSpPr>
        <p:grpSpPr>
          <a:xfrm>
            <a:off x="3530600" y="2613857"/>
            <a:ext cx="2413000" cy="762308"/>
            <a:chOff x="0" y="0"/>
            <a:chExt cx="953284" cy="301159"/>
          </a:xfrm>
        </p:grpSpPr>
        <p:sp>
          <p:nvSpPr>
            <p:cNvPr id="6" name="Freeform 6"/>
            <p:cNvSpPr/>
            <p:nvPr/>
          </p:nvSpPr>
          <p:spPr>
            <a:xfrm>
              <a:off x="0" y="0"/>
              <a:ext cx="953284" cy="301159"/>
            </a:xfrm>
            <a:custGeom>
              <a:avLst/>
              <a:gdLst/>
              <a:ahLst/>
              <a:cxnLst/>
              <a:rect l="l" t="t" r="r" b="b"/>
              <a:pathLst>
                <a:path w="953284" h="301159">
                  <a:moveTo>
                    <a:pt x="109086" y="0"/>
                  </a:moveTo>
                  <a:lnTo>
                    <a:pt x="844198" y="0"/>
                  </a:lnTo>
                  <a:cubicBezTo>
                    <a:pt x="873129" y="0"/>
                    <a:pt x="900876" y="11493"/>
                    <a:pt x="921333" y="31951"/>
                  </a:cubicBezTo>
                  <a:cubicBezTo>
                    <a:pt x="941791" y="52408"/>
                    <a:pt x="953284" y="80155"/>
                    <a:pt x="953284" y="109086"/>
                  </a:cubicBezTo>
                  <a:lnTo>
                    <a:pt x="953284" y="192072"/>
                  </a:lnTo>
                  <a:cubicBezTo>
                    <a:pt x="953284" y="221004"/>
                    <a:pt x="941791" y="248750"/>
                    <a:pt x="921333" y="269208"/>
                  </a:cubicBezTo>
                  <a:cubicBezTo>
                    <a:pt x="900876" y="289666"/>
                    <a:pt x="873129" y="301159"/>
                    <a:pt x="844198" y="301159"/>
                  </a:cubicBezTo>
                  <a:lnTo>
                    <a:pt x="109086" y="301159"/>
                  </a:lnTo>
                  <a:cubicBezTo>
                    <a:pt x="80155" y="301159"/>
                    <a:pt x="52408" y="289666"/>
                    <a:pt x="31951" y="269208"/>
                  </a:cubicBezTo>
                  <a:cubicBezTo>
                    <a:pt x="11493" y="248750"/>
                    <a:pt x="0" y="221004"/>
                    <a:pt x="0" y="192072"/>
                  </a:cubicBezTo>
                  <a:lnTo>
                    <a:pt x="0" y="109086"/>
                  </a:lnTo>
                  <a:cubicBezTo>
                    <a:pt x="0" y="80155"/>
                    <a:pt x="11493" y="52408"/>
                    <a:pt x="31951" y="31951"/>
                  </a:cubicBezTo>
                  <a:cubicBezTo>
                    <a:pt x="52408" y="11493"/>
                    <a:pt x="80155" y="0"/>
                    <a:pt x="109086" y="0"/>
                  </a:cubicBezTo>
                  <a:close/>
                </a:path>
              </a:pathLst>
            </a:custGeom>
            <a:solidFill>
              <a:srgbClr val="457466"/>
            </a:solidFill>
          </p:spPr>
          <p:txBody>
            <a:bodyPr/>
            <a:lstStyle/>
            <a:p>
              <a:endParaRPr lang="en-AU"/>
            </a:p>
          </p:txBody>
        </p:sp>
        <p:sp>
          <p:nvSpPr>
            <p:cNvPr id="7" name="TextBox 7"/>
            <p:cNvSpPr txBox="1"/>
            <p:nvPr/>
          </p:nvSpPr>
          <p:spPr>
            <a:xfrm>
              <a:off x="0" y="-57150"/>
              <a:ext cx="953284" cy="358309"/>
            </a:xfrm>
            <a:prstGeom prst="rect">
              <a:avLst/>
            </a:prstGeom>
          </p:spPr>
          <p:txBody>
            <a:bodyPr lIns="33867" tIns="33867" rIns="33867" bIns="33867" rtlCol="0" anchor="ctr"/>
            <a:lstStyle/>
            <a:p>
              <a:pPr algn="ctr">
                <a:lnSpc>
                  <a:spcPts val="2987"/>
                </a:lnSpc>
              </a:pPr>
              <a:r>
                <a:rPr lang="en-US" sz="2133">
                  <a:solidFill>
                    <a:srgbClr val="FFFFFF"/>
                  </a:solidFill>
                  <a:latin typeface="Source Sans Pro"/>
                </a:rPr>
                <a:t>Users</a:t>
              </a:r>
            </a:p>
          </p:txBody>
        </p:sp>
      </p:grpSp>
      <p:grpSp>
        <p:nvGrpSpPr>
          <p:cNvPr id="8" name="Group 8"/>
          <p:cNvGrpSpPr/>
          <p:nvPr/>
        </p:nvGrpSpPr>
        <p:grpSpPr>
          <a:xfrm>
            <a:off x="6248400" y="2613857"/>
            <a:ext cx="2413000" cy="762308"/>
            <a:chOff x="0" y="0"/>
            <a:chExt cx="953284" cy="301159"/>
          </a:xfrm>
        </p:grpSpPr>
        <p:sp>
          <p:nvSpPr>
            <p:cNvPr id="9" name="Freeform 9"/>
            <p:cNvSpPr/>
            <p:nvPr/>
          </p:nvSpPr>
          <p:spPr>
            <a:xfrm>
              <a:off x="0" y="0"/>
              <a:ext cx="953284" cy="301159"/>
            </a:xfrm>
            <a:custGeom>
              <a:avLst/>
              <a:gdLst/>
              <a:ahLst/>
              <a:cxnLst/>
              <a:rect l="l" t="t" r="r" b="b"/>
              <a:pathLst>
                <a:path w="953284" h="301159">
                  <a:moveTo>
                    <a:pt x="109086" y="0"/>
                  </a:moveTo>
                  <a:lnTo>
                    <a:pt x="844198" y="0"/>
                  </a:lnTo>
                  <a:cubicBezTo>
                    <a:pt x="873129" y="0"/>
                    <a:pt x="900876" y="11493"/>
                    <a:pt x="921333" y="31951"/>
                  </a:cubicBezTo>
                  <a:cubicBezTo>
                    <a:pt x="941791" y="52408"/>
                    <a:pt x="953284" y="80155"/>
                    <a:pt x="953284" y="109086"/>
                  </a:cubicBezTo>
                  <a:lnTo>
                    <a:pt x="953284" y="192072"/>
                  </a:lnTo>
                  <a:cubicBezTo>
                    <a:pt x="953284" y="221004"/>
                    <a:pt x="941791" y="248750"/>
                    <a:pt x="921333" y="269208"/>
                  </a:cubicBezTo>
                  <a:cubicBezTo>
                    <a:pt x="900876" y="289666"/>
                    <a:pt x="873129" y="301159"/>
                    <a:pt x="844198" y="301159"/>
                  </a:cubicBezTo>
                  <a:lnTo>
                    <a:pt x="109086" y="301159"/>
                  </a:lnTo>
                  <a:cubicBezTo>
                    <a:pt x="80155" y="301159"/>
                    <a:pt x="52408" y="289666"/>
                    <a:pt x="31951" y="269208"/>
                  </a:cubicBezTo>
                  <a:cubicBezTo>
                    <a:pt x="11493" y="248750"/>
                    <a:pt x="0" y="221004"/>
                    <a:pt x="0" y="192072"/>
                  </a:cubicBezTo>
                  <a:lnTo>
                    <a:pt x="0" y="109086"/>
                  </a:lnTo>
                  <a:cubicBezTo>
                    <a:pt x="0" y="80155"/>
                    <a:pt x="11493" y="52408"/>
                    <a:pt x="31951" y="31951"/>
                  </a:cubicBezTo>
                  <a:cubicBezTo>
                    <a:pt x="52408" y="11493"/>
                    <a:pt x="80155" y="0"/>
                    <a:pt x="109086" y="0"/>
                  </a:cubicBezTo>
                  <a:close/>
                </a:path>
              </a:pathLst>
            </a:custGeom>
            <a:solidFill>
              <a:srgbClr val="457466"/>
            </a:solidFill>
          </p:spPr>
          <p:txBody>
            <a:bodyPr/>
            <a:lstStyle/>
            <a:p>
              <a:endParaRPr lang="en-AU"/>
            </a:p>
          </p:txBody>
        </p:sp>
        <p:sp>
          <p:nvSpPr>
            <p:cNvPr id="10" name="TextBox 10"/>
            <p:cNvSpPr txBox="1"/>
            <p:nvPr/>
          </p:nvSpPr>
          <p:spPr>
            <a:xfrm>
              <a:off x="0" y="-57150"/>
              <a:ext cx="953284" cy="358309"/>
            </a:xfrm>
            <a:prstGeom prst="rect">
              <a:avLst/>
            </a:prstGeom>
          </p:spPr>
          <p:txBody>
            <a:bodyPr lIns="33867" tIns="33867" rIns="33867" bIns="33867" rtlCol="0" anchor="ctr"/>
            <a:lstStyle/>
            <a:p>
              <a:pPr algn="ctr">
                <a:lnSpc>
                  <a:spcPts val="2987"/>
                </a:lnSpc>
              </a:pPr>
              <a:r>
                <a:rPr lang="en-US" sz="2133">
                  <a:solidFill>
                    <a:srgbClr val="FFFFFF"/>
                  </a:solidFill>
                  <a:latin typeface="Source Sans Pro"/>
                </a:rPr>
                <a:t>Owners</a:t>
              </a:r>
            </a:p>
          </p:txBody>
        </p:sp>
      </p:grpSp>
      <p:grpSp>
        <p:nvGrpSpPr>
          <p:cNvPr id="11" name="Group 11"/>
          <p:cNvGrpSpPr/>
          <p:nvPr/>
        </p:nvGrpSpPr>
        <p:grpSpPr>
          <a:xfrm>
            <a:off x="8966200" y="2613857"/>
            <a:ext cx="2413000" cy="762308"/>
            <a:chOff x="0" y="0"/>
            <a:chExt cx="953284" cy="301159"/>
          </a:xfrm>
        </p:grpSpPr>
        <p:sp>
          <p:nvSpPr>
            <p:cNvPr id="12" name="Freeform 12"/>
            <p:cNvSpPr/>
            <p:nvPr/>
          </p:nvSpPr>
          <p:spPr>
            <a:xfrm>
              <a:off x="0" y="0"/>
              <a:ext cx="953284" cy="301159"/>
            </a:xfrm>
            <a:custGeom>
              <a:avLst/>
              <a:gdLst/>
              <a:ahLst/>
              <a:cxnLst/>
              <a:rect l="l" t="t" r="r" b="b"/>
              <a:pathLst>
                <a:path w="953284" h="301159">
                  <a:moveTo>
                    <a:pt x="109086" y="0"/>
                  </a:moveTo>
                  <a:lnTo>
                    <a:pt x="844198" y="0"/>
                  </a:lnTo>
                  <a:cubicBezTo>
                    <a:pt x="873129" y="0"/>
                    <a:pt x="900876" y="11493"/>
                    <a:pt x="921333" y="31951"/>
                  </a:cubicBezTo>
                  <a:cubicBezTo>
                    <a:pt x="941791" y="52408"/>
                    <a:pt x="953284" y="80155"/>
                    <a:pt x="953284" y="109086"/>
                  </a:cubicBezTo>
                  <a:lnTo>
                    <a:pt x="953284" y="192072"/>
                  </a:lnTo>
                  <a:cubicBezTo>
                    <a:pt x="953284" y="221004"/>
                    <a:pt x="941791" y="248750"/>
                    <a:pt x="921333" y="269208"/>
                  </a:cubicBezTo>
                  <a:cubicBezTo>
                    <a:pt x="900876" y="289666"/>
                    <a:pt x="873129" y="301159"/>
                    <a:pt x="844198" y="301159"/>
                  </a:cubicBezTo>
                  <a:lnTo>
                    <a:pt x="109086" y="301159"/>
                  </a:lnTo>
                  <a:cubicBezTo>
                    <a:pt x="80155" y="301159"/>
                    <a:pt x="52408" y="289666"/>
                    <a:pt x="31951" y="269208"/>
                  </a:cubicBezTo>
                  <a:cubicBezTo>
                    <a:pt x="11493" y="248750"/>
                    <a:pt x="0" y="221004"/>
                    <a:pt x="0" y="192072"/>
                  </a:cubicBezTo>
                  <a:lnTo>
                    <a:pt x="0" y="109086"/>
                  </a:lnTo>
                  <a:cubicBezTo>
                    <a:pt x="0" y="80155"/>
                    <a:pt x="11493" y="52408"/>
                    <a:pt x="31951" y="31951"/>
                  </a:cubicBezTo>
                  <a:cubicBezTo>
                    <a:pt x="52408" y="11493"/>
                    <a:pt x="80155" y="0"/>
                    <a:pt x="109086" y="0"/>
                  </a:cubicBezTo>
                  <a:close/>
                </a:path>
              </a:pathLst>
            </a:custGeom>
            <a:solidFill>
              <a:srgbClr val="457466"/>
            </a:solidFill>
          </p:spPr>
          <p:txBody>
            <a:bodyPr/>
            <a:lstStyle/>
            <a:p>
              <a:endParaRPr lang="en-AU"/>
            </a:p>
          </p:txBody>
        </p:sp>
        <p:sp>
          <p:nvSpPr>
            <p:cNvPr id="13" name="TextBox 13"/>
            <p:cNvSpPr txBox="1"/>
            <p:nvPr/>
          </p:nvSpPr>
          <p:spPr>
            <a:xfrm>
              <a:off x="0" y="-57150"/>
              <a:ext cx="953284" cy="358309"/>
            </a:xfrm>
            <a:prstGeom prst="rect">
              <a:avLst/>
            </a:prstGeom>
          </p:spPr>
          <p:txBody>
            <a:bodyPr lIns="33867" tIns="33867" rIns="33867" bIns="33867" rtlCol="0" anchor="ctr"/>
            <a:lstStyle/>
            <a:p>
              <a:pPr algn="ctr">
                <a:lnSpc>
                  <a:spcPts val="2800"/>
                </a:lnSpc>
              </a:pPr>
              <a:r>
                <a:rPr lang="en-US" sz="2000">
                  <a:solidFill>
                    <a:srgbClr val="FFFFFF"/>
                  </a:solidFill>
                  <a:latin typeface="Source Sans Pro"/>
                </a:rPr>
                <a:t>Tourism regions </a:t>
              </a:r>
            </a:p>
          </p:txBody>
        </p:sp>
      </p:grpSp>
      <p:grpSp>
        <p:nvGrpSpPr>
          <p:cNvPr id="14" name="Group 14"/>
          <p:cNvGrpSpPr/>
          <p:nvPr/>
        </p:nvGrpSpPr>
        <p:grpSpPr>
          <a:xfrm>
            <a:off x="812800" y="3470104"/>
            <a:ext cx="2413000" cy="2130596"/>
            <a:chOff x="0" y="0"/>
            <a:chExt cx="953284" cy="841717"/>
          </a:xfrm>
        </p:grpSpPr>
        <p:sp>
          <p:nvSpPr>
            <p:cNvPr id="15" name="Freeform 15"/>
            <p:cNvSpPr/>
            <p:nvPr/>
          </p:nvSpPr>
          <p:spPr>
            <a:xfrm>
              <a:off x="0" y="0"/>
              <a:ext cx="953284" cy="841717"/>
            </a:xfrm>
            <a:custGeom>
              <a:avLst/>
              <a:gdLst/>
              <a:ahLst/>
              <a:cxnLst/>
              <a:rect l="l" t="t" r="r" b="b"/>
              <a:pathLst>
                <a:path w="953284" h="841717">
                  <a:moveTo>
                    <a:pt x="109086" y="0"/>
                  </a:moveTo>
                  <a:lnTo>
                    <a:pt x="844198" y="0"/>
                  </a:lnTo>
                  <a:cubicBezTo>
                    <a:pt x="873129" y="0"/>
                    <a:pt x="900876" y="11493"/>
                    <a:pt x="921333" y="31951"/>
                  </a:cubicBezTo>
                  <a:cubicBezTo>
                    <a:pt x="941791" y="52408"/>
                    <a:pt x="953284" y="80155"/>
                    <a:pt x="953284" y="109086"/>
                  </a:cubicBezTo>
                  <a:lnTo>
                    <a:pt x="953284" y="732631"/>
                  </a:lnTo>
                  <a:cubicBezTo>
                    <a:pt x="953284" y="761562"/>
                    <a:pt x="941791" y="789309"/>
                    <a:pt x="921333" y="809766"/>
                  </a:cubicBezTo>
                  <a:cubicBezTo>
                    <a:pt x="900876" y="830224"/>
                    <a:pt x="873129" y="841717"/>
                    <a:pt x="844198" y="841717"/>
                  </a:cubicBezTo>
                  <a:lnTo>
                    <a:pt x="109086" y="841717"/>
                  </a:lnTo>
                  <a:cubicBezTo>
                    <a:pt x="80155" y="841717"/>
                    <a:pt x="52408" y="830224"/>
                    <a:pt x="31951" y="809766"/>
                  </a:cubicBezTo>
                  <a:cubicBezTo>
                    <a:pt x="11493" y="789309"/>
                    <a:pt x="0" y="761562"/>
                    <a:pt x="0" y="732631"/>
                  </a:cubicBezTo>
                  <a:lnTo>
                    <a:pt x="0" y="109086"/>
                  </a:lnTo>
                  <a:cubicBezTo>
                    <a:pt x="0" y="80155"/>
                    <a:pt x="11493" y="52408"/>
                    <a:pt x="31951" y="31951"/>
                  </a:cubicBezTo>
                  <a:cubicBezTo>
                    <a:pt x="52408" y="11493"/>
                    <a:pt x="80155" y="0"/>
                    <a:pt x="109086" y="0"/>
                  </a:cubicBezTo>
                  <a:close/>
                </a:path>
              </a:pathLst>
            </a:custGeom>
            <a:solidFill>
              <a:srgbClr val="D0DFDC"/>
            </a:solidFill>
          </p:spPr>
          <p:txBody>
            <a:bodyPr/>
            <a:lstStyle/>
            <a:p>
              <a:endParaRPr lang="en-AU"/>
            </a:p>
          </p:txBody>
        </p:sp>
        <p:sp>
          <p:nvSpPr>
            <p:cNvPr id="16" name="TextBox 16"/>
            <p:cNvSpPr txBox="1"/>
            <p:nvPr/>
          </p:nvSpPr>
          <p:spPr>
            <a:xfrm>
              <a:off x="0" y="-38100"/>
              <a:ext cx="953284" cy="879817"/>
            </a:xfrm>
            <a:prstGeom prst="rect">
              <a:avLst/>
            </a:prstGeom>
          </p:spPr>
          <p:txBody>
            <a:bodyPr lIns="33867" tIns="33867" rIns="33867" bIns="33867" rtlCol="0" anchor="ctr"/>
            <a:lstStyle/>
            <a:p>
              <a:pPr algn="ctr">
                <a:lnSpc>
                  <a:spcPts val="2053"/>
                </a:lnSpc>
              </a:pPr>
              <a:endParaRPr sz="1200"/>
            </a:p>
          </p:txBody>
        </p:sp>
      </p:grpSp>
      <p:grpSp>
        <p:nvGrpSpPr>
          <p:cNvPr id="17" name="Group 17"/>
          <p:cNvGrpSpPr/>
          <p:nvPr/>
        </p:nvGrpSpPr>
        <p:grpSpPr>
          <a:xfrm>
            <a:off x="3530600" y="3470104"/>
            <a:ext cx="2413000" cy="2130596"/>
            <a:chOff x="0" y="0"/>
            <a:chExt cx="953284" cy="841717"/>
          </a:xfrm>
        </p:grpSpPr>
        <p:sp>
          <p:nvSpPr>
            <p:cNvPr id="18" name="Freeform 18"/>
            <p:cNvSpPr/>
            <p:nvPr/>
          </p:nvSpPr>
          <p:spPr>
            <a:xfrm>
              <a:off x="0" y="0"/>
              <a:ext cx="953284" cy="841717"/>
            </a:xfrm>
            <a:custGeom>
              <a:avLst/>
              <a:gdLst/>
              <a:ahLst/>
              <a:cxnLst/>
              <a:rect l="l" t="t" r="r" b="b"/>
              <a:pathLst>
                <a:path w="953284" h="841717">
                  <a:moveTo>
                    <a:pt x="109086" y="0"/>
                  </a:moveTo>
                  <a:lnTo>
                    <a:pt x="844198" y="0"/>
                  </a:lnTo>
                  <a:cubicBezTo>
                    <a:pt x="873129" y="0"/>
                    <a:pt x="900876" y="11493"/>
                    <a:pt x="921333" y="31951"/>
                  </a:cubicBezTo>
                  <a:cubicBezTo>
                    <a:pt x="941791" y="52408"/>
                    <a:pt x="953284" y="80155"/>
                    <a:pt x="953284" y="109086"/>
                  </a:cubicBezTo>
                  <a:lnTo>
                    <a:pt x="953284" y="732631"/>
                  </a:lnTo>
                  <a:cubicBezTo>
                    <a:pt x="953284" y="761562"/>
                    <a:pt x="941791" y="789309"/>
                    <a:pt x="921333" y="809766"/>
                  </a:cubicBezTo>
                  <a:cubicBezTo>
                    <a:pt x="900876" y="830224"/>
                    <a:pt x="873129" y="841717"/>
                    <a:pt x="844198" y="841717"/>
                  </a:cubicBezTo>
                  <a:lnTo>
                    <a:pt x="109086" y="841717"/>
                  </a:lnTo>
                  <a:cubicBezTo>
                    <a:pt x="80155" y="841717"/>
                    <a:pt x="52408" y="830224"/>
                    <a:pt x="31951" y="809766"/>
                  </a:cubicBezTo>
                  <a:cubicBezTo>
                    <a:pt x="11493" y="789309"/>
                    <a:pt x="0" y="761562"/>
                    <a:pt x="0" y="732631"/>
                  </a:cubicBezTo>
                  <a:lnTo>
                    <a:pt x="0" y="109086"/>
                  </a:lnTo>
                  <a:cubicBezTo>
                    <a:pt x="0" y="80155"/>
                    <a:pt x="11493" y="52408"/>
                    <a:pt x="31951" y="31951"/>
                  </a:cubicBezTo>
                  <a:cubicBezTo>
                    <a:pt x="52408" y="11493"/>
                    <a:pt x="80155" y="0"/>
                    <a:pt x="109086" y="0"/>
                  </a:cubicBezTo>
                  <a:close/>
                </a:path>
              </a:pathLst>
            </a:custGeom>
            <a:solidFill>
              <a:srgbClr val="D0DFDC"/>
            </a:solidFill>
          </p:spPr>
          <p:txBody>
            <a:bodyPr/>
            <a:lstStyle/>
            <a:p>
              <a:endParaRPr lang="en-AU"/>
            </a:p>
          </p:txBody>
        </p:sp>
        <p:sp>
          <p:nvSpPr>
            <p:cNvPr id="19" name="TextBox 19"/>
            <p:cNvSpPr txBox="1"/>
            <p:nvPr/>
          </p:nvSpPr>
          <p:spPr>
            <a:xfrm>
              <a:off x="0" y="-38100"/>
              <a:ext cx="953284" cy="879817"/>
            </a:xfrm>
            <a:prstGeom prst="rect">
              <a:avLst/>
            </a:prstGeom>
          </p:spPr>
          <p:txBody>
            <a:bodyPr lIns="33867" tIns="33867" rIns="33867" bIns="33867" rtlCol="0" anchor="ctr"/>
            <a:lstStyle/>
            <a:p>
              <a:pPr algn="ctr">
                <a:lnSpc>
                  <a:spcPts val="2053"/>
                </a:lnSpc>
              </a:pPr>
              <a:endParaRPr sz="1200"/>
            </a:p>
          </p:txBody>
        </p:sp>
      </p:grpSp>
      <p:grpSp>
        <p:nvGrpSpPr>
          <p:cNvPr id="20" name="Group 20"/>
          <p:cNvGrpSpPr/>
          <p:nvPr/>
        </p:nvGrpSpPr>
        <p:grpSpPr>
          <a:xfrm>
            <a:off x="6248400" y="3470104"/>
            <a:ext cx="2413000" cy="2130596"/>
            <a:chOff x="0" y="0"/>
            <a:chExt cx="953284" cy="841717"/>
          </a:xfrm>
        </p:grpSpPr>
        <p:sp>
          <p:nvSpPr>
            <p:cNvPr id="21" name="Freeform 21"/>
            <p:cNvSpPr/>
            <p:nvPr/>
          </p:nvSpPr>
          <p:spPr>
            <a:xfrm>
              <a:off x="0" y="0"/>
              <a:ext cx="953284" cy="841717"/>
            </a:xfrm>
            <a:custGeom>
              <a:avLst/>
              <a:gdLst/>
              <a:ahLst/>
              <a:cxnLst/>
              <a:rect l="l" t="t" r="r" b="b"/>
              <a:pathLst>
                <a:path w="953284" h="841717">
                  <a:moveTo>
                    <a:pt x="109086" y="0"/>
                  </a:moveTo>
                  <a:lnTo>
                    <a:pt x="844198" y="0"/>
                  </a:lnTo>
                  <a:cubicBezTo>
                    <a:pt x="873129" y="0"/>
                    <a:pt x="900876" y="11493"/>
                    <a:pt x="921333" y="31951"/>
                  </a:cubicBezTo>
                  <a:cubicBezTo>
                    <a:pt x="941791" y="52408"/>
                    <a:pt x="953284" y="80155"/>
                    <a:pt x="953284" y="109086"/>
                  </a:cubicBezTo>
                  <a:lnTo>
                    <a:pt x="953284" y="732631"/>
                  </a:lnTo>
                  <a:cubicBezTo>
                    <a:pt x="953284" y="761562"/>
                    <a:pt x="941791" y="789309"/>
                    <a:pt x="921333" y="809766"/>
                  </a:cubicBezTo>
                  <a:cubicBezTo>
                    <a:pt x="900876" y="830224"/>
                    <a:pt x="873129" y="841717"/>
                    <a:pt x="844198" y="841717"/>
                  </a:cubicBezTo>
                  <a:lnTo>
                    <a:pt x="109086" y="841717"/>
                  </a:lnTo>
                  <a:cubicBezTo>
                    <a:pt x="80155" y="841717"/>
                    <a:pt x="52408" y="830224"/>
                    <a:pt x="31951" y="809766"/>
                  </a:cubicBezTo>
                  <a:cubicBezTo>
                    <a:pt x="11493" y="789309"/>
                    <a:pt x="0" y="761562"/>
                    <a:pt x="0" y="732631"/>
                  </a:cubicBezTo>
                  <a:lnTo>
                    <a:pt x="0" y="109086"/>
                  </a:lnTo>
                  <a:cubicBezTo>
                    <a:pt x="0" y="80155"/>
                    <a:pt x="11493" y="52408"/>
                    <a:pt x="31951" y="31951"/>
                  </a:cubicBezTo>
                  <a:cubicBezTo>
                    <a:pt x="52408" y="11493"/>
                    <a:pt x="80155" y="0"/>
                    <a:pt x="109086" y="0"/>
                  </a:cubicBezTo>
                  <a:close/>
                </a:path>
              </a:pathLst>
            </a:custGeom>
            <a:solidFill>
              <a:srgbClr val="D0DFDC"/>
            </a:solidFill>
          </p:spPr>
          <p:txBody>
            <a:bodyPr/>
            <a:lstStyle/>
            <a:p>
              <a:endParaRPr lang="en-AU"/>
            </a:p>
          </p:txBody>
        </p:sp>
        <p:sp>
          <p:nvSpPr>
            <p:cNvPr id="22" name="TextBox 22"/>
            <p:cNvSpPr txBox="1"/>
            <p:nvPr/>
          </p:nvSpPr>
          <p:spPr>
            <a:xfrm>
              <a:off x="0" y="-38100"/>
              <a:ext cx="953284" cy="879817"/>
            </a:xfrm>
            <a:prstGeom prst="rect">
              <a:avLst/>
            </a:prstGeom>
          </p:spPr>
          <p:txBody>
            <a:bodyPr lIns="33867" tIns="33867" rIns="33867" bIns="33867" rtlCol="0" anchor="ctr"/>
            <a:lstStyle/>
            <a:p>
              <a:pPr algn="ctr">
                <a:lnSpc>
                  <a:spcPts val="2053"/>
                </a:lnSpc>
              </a:pPr>
              <a:endParaRPr sz="1200"/>
            </a:p>
          </p:txBody>
        </p:sp>
      </p:grpSp>
      <p:grpSp>
        <p:nvGrpSpPr>
          <p:cNvPr id="23" name="Group 23"/>
          <p:cNvGrpSpPr/>
          <p:nvPr/>
        </p:nvGrpSpPr>
        <p:grpSpPr>
          <a:xfrm>
            <a:off x="8966200" y="3470104"/>
            <a:ext cx="2413000" cy="2130596"/>
            <a:chOff x="0" y="0"/>
            <a:chExt cx="953284" cy="841717"/>
          </a:xfrm>
        </p:grpSpPr>
        <p:sp>
          <p:nvSpPr>
            <p:cNvPr id="24" name="Freeform 24"/>
            <p:cNvSpPr/>
            <p:nvPr/>
          </p:nvSpPr>
          <p:spPr>
            <a:xfrm>
              <a:off x="0" y="0"/>
              <a:ext cx="953284" cy="841717"/>
            </a:xfrm>
            <a:custGeom>
              <a:avLst/>
              <a:gdLst/>
              <a:ahLst/>
              <a:cxnLst/>
              <a:rect l="l" t="t" r="r" b="b"/>
              <a:pathLst>
                <a:path w="953284" h="841717">
                  <a:moveTo>
                    <a:pt x="109086" y="0"/>
                  </a:moveTo>
                  <a:lnTo>
                    <a:pt x="844198" y="0"/>
                  </a:lnTo>
                  <a:cubicBezTo>
                    <a:pt x="873129" y="0"/>
                    <a:pt x="900876" y="11493"/>
                    <a:pt x="921333" y="31951"/>
                  </a:cubicBezTo>
                  <a:cubicBezTo>
                    <a:pt x="941791" y="52408"/>
                    <a:pt x="953284" y="80155"/>
                    <a:pt x="953284" y="109086"/>
                  </a:cubicBezTo>
                  <a:lnTo>
                    <a:pt x="953284" y="732631"/>
                  </a:lnTo>
                  <a:cubicBezTo>
                    <a:pt x="953284" y="761562"/>
                    <a:pt x="941791" y="789309"/>
                    <a:pt x="921333" y="809766"/>
                  </a:cubicBezTo>
                  <a:cubicBezTo>
                    <a:pt x="900876" y="830224"/>
                    <a:pt x="873129" y="841717"/>
                    <a:pt x="844198" y="841717"/>
                  </a:cubicBezTo>
                  <a:lnTo>
                    <a:pt x="109086" y="841717"/>
                  </a:lnTo>
                  <a:cubicBezTo>
                    <a:pt x="80155" y="841717"/>
                    <a:pt x="52408" y="830224"/>
                    <a:pt x="31951" y="809766"/>
                  </a:cubicBezTo>
                  <a:cubicBezTo>
                    <a:pt x="11493" y="789309"/>
                    <a:pt x="0" y="761562"/>
                    <a:pt x="0" y="732631"/>
                  </a:cubicBezTo>
                  <a:lnTo>
                    <a:pt x="0" y="109086"/>
                  </a:lnTo>
                  <a:cubicBezTo>
                    <a:pt x="0" y="80155"/>
                    <a:pt x="11493" y="52408"/>
                    <a:pt x="31951" y="31951"/>
                  </a:cubicBezTo>
                  <a:cubicBezTo>
                    <a:pt x="52408" y="11493"/>
                    <a:pt x="80155" y="0"/>
                    <a:pt x="109086" y="0"/>
                  </a:cubicBezTo>
                  <a:close/>
                </a:path>
              </a:pathLst>
            </a:custGeom>
            <a:solidFill>
              <a:srgbClr val="D0DFDC"/>
            </a:solidFill>
          </p:spPr>
          <p:txBody>
            <a:bodyPr/>
            <a:lstStyle/>
            <a:p>
              <a:endParaRPr lang="en-AU"/>
            </a:p>
          </p:txBody>
        </p:sp>
        <p:sp>
          <p:nvSpPr>
            <p:cNvPr id="25" name="TextBox 25"/>
            <p:cNvSpPr txBox="1"/>
            <p:nvPr/>
          </p:nvSpPr>
          <p:spPr>
            <a:xfrm>
              <a:off x="0" y="-38100"/>
              <a:ext cx="953284" cy="879817"/>
            </a:xfrm>
            <a:prstGeom prst="rect">
              <a:avLst/>
            </a:prstGeom>
          </p:spPr>
          <p:txBody>
            <a:bodyPr lIns="33867" tIns="33867" rIns="33867" bIns="33867" rtlCol="0" anchor="ctr"/>
            <a:lstStyle/>
            <a:p>
              <a:pPr algn="ctr">
                <a:lnSpc>
                  <a:spcPts val="2053"/>
                </a:lnSpc>
              </a:pPr>
              <a:endParaRPr sz="1200"/>
            </a:p>
          </p:txBody>
        </p:sp>
      </p:grpSp>
      <p:sp>
        <p:nvSpPr>
          <p:cNvPr id="26" name="Freeform 26"/>
          <p:cNvSpPr/>
          <p:nvPr/>
        </p:nvSpPr>
        <p:spPr>
          <a:xfrm>
            <a:off x="1574772" y="1918104"/>
            <a:ext cx="889057" cy="600503"/>
          </a:xfrm>
          <a:custGeom>
            <a:avLst/>
            <a:gdLst/>
            <a:ahLst/>
            <a:cxnLst/>
            <a:rect l="l" t="t" r="r" b="b"/>
            <a:pathLst>
              <a:path w="1333585" h="900754">
                <a:moveTo>
                  <a:pt x="0" y="0"/>
                </a:moveTo>
                <a:lnTo>
                  <a:pt x="1333584" y="0"/>
                </a:lnTo>
                <a:lnTo>
                  <a:pt x="1333584" y="900754"/>
                </a:lnTo>
                <a:lnTo>
                  <a:pt x="0" y="900754"/>
                </a:lnTo>
                <a:lnTo>
                  <a:pt x="0" y="0"/>
                </a:lnTo>
                <a:close/>
              </a:path>
            </a:pathLst>
          </a:custGeom>
          <a:blipFill>
            <a:blip r:embed="rId3"/>
            <a:stretch>
              <a:fillRect/>
            </a:stretch>
          </a:blipFill>
        </p:spPr>
        <p:txBody>
          <a:bodyPr/>
          <a:lstStyle/>
          <a:p>
            <a:endParaRPr lang="en-AU"/>
          </a:p>
        </p:txBody>
      </p:sp>
      <p:sp>
        <p:nvSpPr>
          <p:cNvPr id="27" name="Freeform 27"/>
          <p:cNvSpPr/>
          <p:nvPr/>
        </p:nvSpPr>
        <p:spPr>
          <a:xfrm>
            <a:off x="4400064" y="1845404"/>
            <a:ext cx="673203" cy="673203"/>
          </a:xfrm>
          <a:custGeom>
            <a:avLst/>
            <a:gdLst/>
            <a:ahLst/>
            <a:cxnLst/>
            <a:rect l="l" t="t" r="r" b="b"/>
            <a:pathLst>
              <a:path w="1009805" h="1009805">
                <a:moveTo>
                  <a:pt x="0" y="0"/>
                </a:moveTo>
                <a:lnTo>
                  <a:pt x="1009805" y="0"/>
                </a:lnTo>
                <a:lnTo>
                  <a:pt x="1009805" y="1009805"/>
                </a:lnTo>
                <a:lnTo>
                  <a:pt x="0" y="1009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8" name="Freeform 28"/>
          <p:cNvSpPr/>
          <p:nvPr/>
        </p:nvSpPr>
        <p:spPr>
          <a:xfrm>
            <a:off x="7138098" y="1794110"/>
            <a:ext cx="633606" cy="724497"/>
          </a:xfrm>
          <a:custGeom>
            <a:avLst/>
            <a:gdLst/>
            <a:ahLst/>
            <a:cxnLst/>
            <a:rect l="l" t="t" r="r" b="b"/>
            <a:pathLst>
              <a:path w="950409" h="1086746">
                <a:moveTo>
                  <a:pt x="0" y="0"/>
                </a:moveTo>
                <a:lnTo>
                  <a:pt x="950408" y="0"/>
                </a:lnTo>
                <a:lnTo>
                  <a:pt x="950408" y="1086746"/>
                </a:lnTo>
                <a:lnTo>
                  <a:pt x="0" y="10867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29" name="Freeform 29"/>
          <p:cNvSpPr/>
          <p:nvPr/>
        </p:nvSpPr>
        <p:spPr>
          <a:xfrm>
            <a:off x="9799598" y="1794110"/>
            <a:ext cx="746205" cy="724497"/>
          </a:xfrm>
          <a:custGeom>
            <a:avLst/>
            <a:gdLst/>
            <a:ahLst/>
            <a:cxnLst/>
            <a:rect l="l" t="t" r="r" b="b"/>
            <a:pathLst>
              <a:path w="1119308" h="1086746">
                <a:moveTo>
                  <a:pt x="0" y="0"/>
                </a:moveTo>
                <a:lnTo>
                  <a:pt x="1119308" y="0"/>
                </a:lnTo>
                <a:lnTo>
                  <a:pt x="1119308" y="1086746"/>
                </a:lnTo>
                <a:lnTo>
                  <a:pt x="0" y="10867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U"/>
          </a:p>
        </p:txBody>
      </p:sp>
      <p:sp>
        <p:nvSpPr>
          <p:cNvPr id="30" name="TextBox 30"/>
          <p:cNvSpPr txBox="1"/>
          <p:nvPr/>
        </p:nvSpPr>
        <p:spPr>
          <a:xfrm>
            <a:off x="1072816" y="609374"/>
            <a:ext cx="10046368" cy="756617"/>
          </a:xfrm>
          <a:prstGeom prst="rect">
            <a:avLst/>
          </a:prstGeom>
        </p:spPr>
        <p:txBody>
          <a:bodyPr lIns="0" tIns="0" rIns="0" bIns="0" rtlCol="0" anchor="t">
            <a:spAutoFit/>
          </a:bodyPr>
          <a:lstStyle/>
          <a:p>
            <a:pPr algn="ctr">
              <a:lnSpc>
                <a:spcPts val="5867"/>
              </a:lnSpc>
            </a:pPr>
            <a:r>
              <a:rPr lang="en-US" sz="5334">
                <a:solidFill>
                  <a:srgbClr val="457466"/>
                </a:solidFill>
                <a:latin typeface="Roboto Bold"/>
              </a:rPr>
              <a:t>Benefits</a:t>
            </a:r>
          </a:p>
        </p:txBody>
      </p:sp>
      <p:sp>
        <p:nvSpPr>
          <p:cNvPr id="31" name="TextBox 31"/>
          <p:cNvSpPr txBox="1"/>
          <p:nvPr/>
        </p:nvSpPr>
        <p:spPr>
          <a:xfrm>
            <a:off x="3765829" y="3999082"/>
            <a:ext cx="1941671" cy="1128514"/>
          </a:xfrm>
          <a:prstGeom prst="rect">
            <a:avLst/>
          </a:prstGeom>
        </p:spPr>
        <p:txBody>
          <a:bodyPr wrap="square" lIns="0" tIns="0" rIns="0" bIns="0" rtlCol="0" anchor="t">
            <a:spAutoFit/>
          </a:bodyPr>
          <a:lstStyle/>
          <a:p>
            <a:pPr algn="ctr">
              <a:lnSpc>
                <a:spcPts val="2200"/>
              </a:lnSpc>
            </a:pPr>
            <a:r>
              <a:rPr lang="en-US" sz="2000" dirty="0">
                <a:solidFill>
                  <a:srgbClr val="272727"/>
                </a:solidFill>
                <a:latin typeface="Source Sans Pro"/>
              </a:rPr>
              <a:t>Plant trees</a:t>
            </a:r>
          </a:p>
          <a:p>
            <a:pPr algn="ctr">
              <a:lnSpc>
                <a:spcPts val="2200"/>
              </a:lnSpc>
            </a:pPr>
            <a:endParaRPr lang="en-US" sz="2000" dirty="0">
              <a:solidFill>
                <a:srgbClr val="272727"/>
              </a:solidFill>
              <a:latin typeface="Source Sans Pro"/>
            </a:endParaRPr>
          </a:p>
          <a:p>
            <a:pPr algn="ctr">
              <a:lnSpc>
                <a:spcPts val="2200"/>
              </a:lnSpc>
            </a:pPr>
            <a:r>
              <a:rPr lang="en-US" sz="2000" dirty="0">
                <a:solidFill>
                  <a:srgbClr val="272727"/>
                </a:solidFill>
                <a:latin typeface="Source Sans Pro"/>
              </a:rPr>
              <a:t>Discover new places</a:t>
            </a:r>
          </a:p>
        </p:txBody>
      </p:sp>
      <p:sp>
        <p:nvSpPr>
          <p:cNvPr id="32" name="TextBox 32"/>
          <p:cNvSpPr txBox="1"/>
          <p:nvPr/>
        </p:nvSpPr>
        <p:spPr>
          <a:xfrm>
            <a:off x="1148109" y="4205052"/>
            <a:ext cx="1740006" cy="564257"/>
          </a:xfrm>
          <a:prstGeom prst="rect">
            <a:avLst/>
          </a:prstGeom>
        </p:spPr>
        <p:txBody>
          <a:bodyPr lIns="0" tIns="0" rIns="0" bIns="0" rtlCol="0" anchor="t">
            <a:spAutoFit/>
          </a:bodyPr>
          <a:lstStyle/>
          <a:p>
            <a:pPr algn="ctr">
              <a:lnSpc>
                <a:spcPts val="2200"/>
              </a:lnSpc>
            </a:pPr>
            <a:r>
              <a:rPr lang="en-US" sz="2000" dirty="0">
                <a:solidFill>
                  <a:srgbClr val="272727"/>
                </a:solidFill>
                <a:latin typeface="Source Sans Pro"/>
              </a:rPr>
              <a:t>Improved Image</a:t>
            </a:r>
          </a:p>
        </p:txBody>
      </p:sp>
      <p:sp>
        <p:nvSpPr>
          <p:cNvPr id="33" name="TextBox 33"/>
          <p:cNvSpPr txBox="1"/>
          <p:nvPr/>
        </p:nvSpPr>
        <p:spPr>
          <a:xfrm>
            <a:off x="6737589" y="4205052"/>
            <a:ext cx="1434621" cy="564257"/>
          </a:xfrm>
          <a:prstGeom prst="rect">
            <a:avLst/>
          </a:prstGeom>
        </p:spPr>
        <p:txBody>
          <a:bodyPr lIns="0" tIns="0" rIns="0" bIns="0" rtlCol="0" anchor="t">
            <a:spAutoFit/>
          </a:bodyPr>
          <a:lstStyle/>
          <a:p>
            <a:pPr algn="ctr">
              <a:lnSpc>
                <a:spcPts val="2200"/>
              </a:lnSpc>
            </a:pPr>
            <a:r>
              <a:rPr lang="en-US" sz="2000" dirty="0">
                <a:solidFill>
                  <a:srgbClr val="272727"/>
                </a:solidFill>
                <a:latin typeface="Source Sans Pro"/>
              </a:rPr>
              <a:t>Attract more customers</a:t>
            </a:r>
          </a:p>
        </p:txBody>
      </p:sp>
      <p:sp>
        <p:nvSpPr>
          <p:cNvPr id="34" name="TextBox 34"/>
          <p:cNvSpPr txBox="1"/>
          <p:nvPr/>
        </p:nvSpPr>
        <p:spPr>
          <a:xfrm>
            <a:off x="9339981" y="4135971"/>
            <a:ext cx="1665437" cy="846386"/>
          </a:xfrm>
          <a:prstGeom prst="rect">
            <a:avLst/>
          </a:prstGeom>
        </p:spPr>
        <p:txBody>
          <a:bodyPr lIns="0" tIns="0" rIns="0" bIns="0" rtlCol="0" anchor="t">
            <a:spAutoFit/>
          </a:bodyPr>
          <a:lstStyle/>
          <a:p>
            <a:pPr algn="ctr">
              <a:lnSpc>
                <a:spcPts val="2200"/>
              </a:lnSpc>
            </a:pPr>
            <a:r>
              <a:rPr lang="en-US" sz="2000" dirty="0">
                <a:solidFill>
                  <a:srgbClr val="272727"/>
                </a:solidFill>
                <a:latin typeface="Source Sans Pro"/>
              </a:rPr>
              <a:t>More equal distribution of people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455</Words>
  <Application>Microsoft Macintosh PowerPoint</Application>
  <PresentationFormat>Widescreen</PresentationFormat>
  <Paragraphs>32</Paragraphs>
  <Slides>10</Slides>
  <Notes>8</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Roboto Bold</vt:lpstr>
      <vt:lpstr>Arial</vt:lpstr>
      <vt:lpstr>Calibri</vt:lpstr>
      <vt:lpstr>Calibri Light</vt:lpstr>
      <vt:lpstr>Roboto</vt:lpstr>
      <vt:lpstr>Source Sans Pro</vt:lpstr>
      <vt:lpstr>Office Theme</vt:lpstr>
      <vt:lpstr>GreenWallet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GreenWallet</dc:title>
  <dc:creator>Elisabeth Hendsel</dc:creator>
  <cp:lastModifiedBy>Vincent Göke</cp:lastModifiedBy>
  <cp:revision>6</cp:revision>
  <dcterms:created xsi:type="dcterms:W3CDTF">2023-11-12T08:32:12Z</dcterms:created>
  <dcterms:modified xsi:type="dcterms:W3CDTF">2025-04-03T15:28:11Z</dcterms:modified>
</cp:coreProperties>
</file>